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fntdata" ContentType="application/x-fontdata"/>
  <Default Extension="xml" ContentType="application/xml"/>
  <Default Extension="jpg" ContentType="image/jpeg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entation.xml" ContentType="application/vnd.openxmlformats-officedocument.presentationml.presentation.main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2" Type="http://schemas.openxmlformats.org/officeDocument/2006/relationships/custom-properties" Target="docProps/custom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</p:sldIdLst>
  <p:sldSz cy="5143500" cx="9144000"/>
  <p:notesSz cx="6858000" cy="9144000"/>
  <p:embeddedFontLst>
    <p:embeddedFont>
      <p:font typeface="Roboto"/>
      <p:regular r:id="rId41"/>
      <p:bold r:id="rId42"/>
      <p:italic r:id="rId43"/>
      <p:boldItalic r:id="rId44"/>
    </p:embeddedFont>
    <p:embeddedFont>
      <p:font typeface="Roboto Medium"/>
      <p:regular r:id="rId45"/>
      <p:bold r:id="rId46"/>
      <p:italic r:id="rId47"/>
      <p:boldItalic r:id="rId48"/>
    </p:embeddedFont>
    <p:embeddedFont>
      <p:font typeface="Roboto Light"/>
      <p:regular r:id="rId49"/>
      <p:bold r:id="rId50"/>
      <p:italic r:id="rId51"/>
      <p:boldItalic r:id="rId52"/>
    </p:embeddedFont>
    <p:embeddedFont>
      <p:font typeface="Dancing Script"/>
      <p:regular r:id="rId53"/>
      <p:bold r:id="rId5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5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AD0AFF6-DBF8-4A69-8C13-834540269E3B}">
  <a:tblStyle styleId="{9AD0AFF6-DBF8-4A69-8C13-834540269E3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760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39" Type="http://schemas.openxmlformats.org/officeDocument/2006/relationships/slide" Target="slides/slide33.xml"/><Relationship Id="rId26" Type="http://schemas.openxmlformats.org/officeDocument/2006/relationships/slide" Target="slides/slide20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42" Type="http://schemas.openxmlformats.org/officeDocument/2006/relationships/font" Target="fonts/Roboto-bold.fntdata"/><Relationship Id="rId47" Type="http://schemas.openxmlformats.org/officeDocument/2006/relationships/font" Target="fonts/RobotoMedium-italic.fntdata"/><Relationship Id="rId34" Type="http://schemas.openxmlformats.org/officeDocument/2006/relationships/slide" Target="slides/slide28.xml"/><Relationship Id="rId21" Type="http://schemas.openxmlformats.org/officeDocument/2006/relationships/slide" Target="slides/slide15.xml"/><Relationship Id="rId50" Type="http://schemas.openxmlformats.org/officeDocument/2006/relationships/font" Target="fonts/RobotoLight-bold.fntdata"/><Relationship Id="rId55" Type="http://schemas.openxmlformats.org/officeDocument/2006/relationships/customXml" Target="../customXml/item1.xml"/><Relationship Id="rId7" Type="http://schemas.openxmlformats.org/officeDocument/2006/relationships/slide" Target="slides/slide1.xml"/><Relationship Id="rId2" Type="http://schemas.openxmlformats.org/officeDocument/2006/relationships/viewProps" Target="viewProps.xml"/><Relationship Id="rId29" Type="http://schemas.openxmlformats.org/officeDocument/2006/relationships/slide" Target="slides/slide23.xml"/><Relationship Id="rId16" Type="http://schemas.openxmlformats.org/officeDocument/2006/relationships/slide" Target="slides/slide10.xml"/><Relationship Id="rId40" Type="http://schemas.openxmlformats.org/officeDocument/2006/relationships/slide" Target="slides/slide34.xml"/><Relationship Id="rId45" Type="http://schemas.openxmlformats.org/officeDocument/2006/relationships/font" Target="fonts/RobotoMedium-regular.fntdata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24" Type="http://schemas.openxmlformats.org/officeDocument/2006/relationships/slide" Target="slides/slide18.xml"/><Relationship Id="rId53" Type="http://schemas.openxmlformats.org/officeDocument/2006/relationships/font" Target="fonts/DancingScript-regular.fntdata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43" Type="http://schemas.openxmlformats.org/officeDocument/2006/relationships/font" Target="fonts/Roboto-italic.fntdata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font" Target="fonts/RobotoMedium-boldItalic.fntdata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14" Type="http://schemas.openxmlformats.org/officeDocument/2006/relationships/slide" Target="slides/slide8.xml"/><Relationship Id="rId56" Type="http://schemas.openxmlformats.org/officeDocument/2006/relationships/customXml" Target="../customXml/item2.xml"/><Relationship Id="rId8" Type="http://schemas.openxmlformats.org/officeDocument/2006/relationships/slide" Target="slides/slide2.xml"/><Relationship Id="rId51" Type="http://schemas.openxmlformats.org/officeDocument/2006/relationships/font" Target="fonts/RobotoLight-italic.fntdata"/><Relationship Id="rId3" Type="http://schemas.openxmlformats.org/officeDocument/2006/relationships/presProps" Target="presProps.xml"/><Relationship Id="rId46" Type="http://schemas.openxmlformats.org/officeDocument/2006/relationships/font" Target="fonts/RobotoMedium-bold.fntdata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25" Type="http://schemas.openxmlformats.org/officeDocument/2006/relationships/slide" Target="slides/slide19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41" Type="http://schemas.openxmlformats.org/officeDocument/2006/relationships/font" Target="fonts/Roboto-regular.fntdata"/><Relationship Id="rId20" Type="http://schemas.openxmlformats.org/officeDocument/2006/relationships/slide" Target="slides/slide14.xml"/><Relationship Id="rId54" Type="http://schemas.openxmlformats.org/officeDocument/2006/relationships/font" Target="fonts/DancingScript-bold.fntdata"/><Relationship Id="rId1" Type="http://schemas.openxmlformats.org/officeDocument/2006/relationships/theme" Target="theme/theme2.xml"/><Relationship Id="rId6" Type="http://schemas.openxmlformats.org/officeDocument/2006/relationships/notesMaster" Target="notesMasters/notesMaster1.xml"/><Relationship Id="rId49" Type="http://schemas.openxmlformats.org/officeDocument/2006/relationships/font" Target="fonts/RobotoLight-regular.fntdata"/><Relationship Id="rId36" Type="http://schemas.openxmlformats.org/officeDocument/2006/relationships/slide" Target="slides/slide30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15" Type="http://schemas.openxmlformats.org/officeDocument/2006/relationships/slide" Target="slides/slide9.xml"/><Relationship Id="rId57" Type="http://schemas.openxmlformats.org/officeDocument/2006/relationships/customXml" Target="../customXml/item3.xml"/><Relationship Id="rId44" Type="http://schemas.openxmlformats.org/officeDocument/2006/relationships/font" Target="fonts/Roboto-boldItalic.fntdata"/><Relationship Id="rId31" Type="http://schemas.openxmlformats.org/officeDocument/2006/relationships/slide" Target="slides/slide25.xml"/><Relationship Id="rId52" Type="http://schemas.openxmlformats.org/officeDocument/2006/relationships/font" Target="fonts/RobotoLight-boldItalic.fntdata"/><Relationship Id="rId10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unsplash.com/@omarg247?utm_source=unsplash&amp;utm_medium=referral&amp;utm_content=creditCopyText" TargetMode="External"/><Relationship Id="rId3" Type="http://schemas.openxmlformats.org/officeDocument/2006/relationships/hyperlink" Target="https://unsplash.com/@omarg247?utm_source=unsplash&amp;utm_medium=referral&amp;utm_content=creditCopyText" TargetMode="External"/><Relationship Id="rId4" Type="http://schemas.openxmlformats.org/officeDocument/2006/relationships/hyperlink" Target="https://unsplash.com/?utm_source=unsplash&amp;utm_medium=referral&amp;utm_content=creditCopyText" TargetMode="External"/><Relationship Id="rId5" Type="http://schemas.openxmlformats.org/officeDocument/2006/relationships/hyperlink" Target="https://unsplash.com/?utm_source=unsplash&amp;utm_medium=referral&amp;utm_content=creditCopyText" TargetMode="Externa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Photo by</a:t>
            </a:r>
            <a:r>
              <a:rPr lang="en">
                <a:solidFill>
                  <a:schemeClr val="dk1"/>
                </a:solidFill>
                <a:uFill>
                  <a:noFill/>
                </a:u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en" u="sng">
                <a:solidFill>
                  <a:schemeClr val="hlink"/>
                </a:solidFill>
                <a:hlinkClick r:id="rId3"/>
              </a:rPr>
              <a:t>Omar Flores</a:t>
            </a:r>
            <a:r>
              <a:rPr lang="en">
                <a:solidFill>
                  <a:schemeClr val="dk1"/>
                </a:solidFill>
              </a:rPr>
              <a:t> on</a:t>
            </a:r>
            <a:r>
              <a:rPr lang="en">
                <a:solidFill>
                  <a:schemeClr val="dk1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en" u="sng">
                <a:solidFill>
                  <a:schemeClr val="hlink"/>
                </a:solidFill>
                <a:hlinkClick r:id="rId5"/>
              </a:rPr>
              <a:t>Unsplash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aedfbf496d_0_0:notes"/>
          <p:cNvSpPr/>
          <p:nvPr>
            <p:ph idx="2" type="sldImg"/>
          </p:nvPr>
        </p:nvSpPr>
        <p:spPr>
          <a:xfrm>
            <a:off x="381276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aedfbf496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a92265f717_0_0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a92265f71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 </a:t>
            </a:r>
            <a:r>
              <a:rPr lang="en">
                <a:highlight>
                  <a:srgbClr val="02B1F2"/>
                </a:highlight>
              </a:rPr>
              <a:t>description and instructions</a:t>
            </a:r>
            <a:r>
              <a:rPr lang="en"/>
              <a:t>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a800e3a65f_0_0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a800e3a65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02B1F2"/>
                </a:highlight>
              </a:rPr>
              <a:t>Previous homework?</a:t>
            </a:r>
            <a:endParaRPr>
              <a:highlight>
                <a:srgbClr val="02B1F2"/>
              </a:highlight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b0192fcf1a_0_15:notes"/>
          <p:cNvSpPr/>
          <p:nvPr>
            <p:ph idx="2" type="sldImg"/>
          </p:nvPr>
        </p:nvSpPr>
        <p:spPr>
          <a:xfrm>
            <a:off x="381276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b0192fcf1a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ad572ca520_0_6:notes"/>
          <p:cNvSpPr/>
          <p:nvPr>
            <p:ph idx="2" type="sldImg"/>
          </p:nvPr>
        </p:nvSpPr>
        <p:spPr>
          <a:xfrm>
            <a:off x="381276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ad572ca520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b0bd8d6da8_0_13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b0bd8d6da8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b35bebed1a_0_0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b35bebed1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cd6f76662e_1_3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cd6f76662e_1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cd6f76662e_1_105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cd6f76662e_1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cd6f76662e_1_192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cd6f76662e_1_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cd6f76662e_1_314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cd6f76662e_1_3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cd6f76662e_1_278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cd6f76662e_1_2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cd6f76662e_1_758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cd6f76662e_1_7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cd6f76662e_1_283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cd6f76662e_1_2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d05baa25cf_0_1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" name="Google Shape;425;gd05baa25cf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cd6f76662e_1_862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cd6f76662e_1_8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cd6f76662e_1_881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" name="Google Shape;438;gcd6f76662e_1_8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cd6f76662e_1_887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" name="Google Shape;445;gcd6f76662e_1_8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cd6f76662e_1_693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Google Shape;451;gcd6f76662e_1_6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cd6f76662e_1_426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4" name="Google Shape;484;gcd6f76662e_1_4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cd6f76662e_1_905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" name="Google Shape;503;gcd6f76662e_1_9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gcd6f76662e_1_892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0" name="Google Shape;510;gcd6f76662e_1_8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cd6f76662e_1_917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" name="Google Shape;517;gcd6f76662e_1_9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gcd6f76662e_1_791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4" name="Google Shape;524;gcd6f76662e_1_7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cd6f76662e_1_964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" name="Google Shape;558;gcd6f76662e_1_9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gcd6f76662e_1_970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5" name="Google Shape;565;gcd6f76662e_1_9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cd6f76662e_1_1055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Google Shape;583;gcd6f76662e_1_10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gcd6f76662e_1_1018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9" name="Google Shape;609;gcd6f76662e_1_10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cd6f76662e_1_931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8" name="Google Shape;638;gcd6f76662e_1_9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gcd6f76662e_1_823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1" name="Google Shape;671;gcd6f76662e_1_8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gcd6f76662e_1_867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0" name="Google Shape;690;gcd6f76662e_1_8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gcd6f76662e_1_873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6" name="Google Shape;696;gcd6f76662e_1_8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gb1d8ad2381_0_7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2" name="Google Shape;702;gb1d8ad2381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Homework = to create your own Gantt chart for your testing. 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NE PPT Templat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311700" y="1304250"/>
            <a:ext cx="8520600" cy="149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Roboto Light"/>
              <a:buNone/>
              <a:defRPr sz="1900"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1" name="Google Shape;11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A7B17"/>
          </p15:clr>
        </p15:guide>
        <p15:guide id="2" pos="2880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>
            <a:off x="303150" y="879500"/>
            <a:ext cx="2920500" cy="3648900"/>
          </a:xfrm>
          <a:prstGeom prst="rect">
            <a:avLst/>
          </a:prstGeom>
          <a:noFill/>
          <a:ln cap="flat" cmpd="sng" w="114300">
            <a:solidFill>
              <a:srgbClr val="3FC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3"/>
          <p:cNvSpPr txBox="1"/>
          <p:nvPr>
            <p:ph type="title"/>
          </p:nvPr>
        </p:nvSpPr>
        <p:spPr>
          <a:xfrm>
            <a:off x="431200" y="1031150"/>
            <a:ext cx="2662500" cy="335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773225"/>
            <a:ext cx="8520600" cy="51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531850"/>
            <a:ext cx="8520600" cy="259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650" y="844950"/>
            <a:ext cx="3999900" cy="51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504688" y="1501497"/>
            <a:ext cx="3613800" cy="27843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Roboto Light"/>
              <a:buChar char="●"/>
              <a:defRPr sz="1200"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Font typeface="Roboto Light"/>
              <a:buChar char="○"/>
              <a:defRPr sz="1200"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Font typeface="Roboto Light"/>
              <a:buChar char="■"/>
              <a:defRPr sz="1200"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Font typeface="Roboto Light"/>
              <a:buChar char="●"/>
              <a:defRPr sz="1200"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Font typeface="Roboto Light"/>
              <a:buChar char="○"/>
              <a:defRPr sz="1200"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Font typeface="Roboto Light"/>
              <a:buChar char="■"/>
              <a:defRPr sz="1200"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Font typeface="Roboto Light"/>
              <a:buChar char="●"/>
              <a:defRPr sz="1200"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Font typeface="Roboto Light"/>
              <a:buChar char="○"/>
              <a:defRPr sz="1200"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Font typeface="Roboto Light"/>
              <a:buChar char="■"/>
              <a:defRPr sz="1200"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025504" y="1501500"/>
            <a:ext cx="3613800" cy="27843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Roboto Light"/>
              <a:buChar char="●"/>
              <a:defRPr sz="1200"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Font typeface="Roboto Light"/>
              <a:buChar char="○"/>
              <a:defRPr sz="1200"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Font typeface="Roboto Light"/>
              <a:buChar char="■"/>
              <a:defRPr sz="1200"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Font typeface="Roboto Light"/>
              <a:buChar char="●"/>
              <a:defRPr sz="1200"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Font typeface="Roboto Light"/>
              <a:buChar char="○"/>
              <a:defRPr sz="1200"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Font typeface="Roboto Light"/>
              <a:buChar char="■"/>
              <a:defRPr sz="1200"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Font typeface="Roboto Light"/>
              <a:buChar char="●"/>
              <a:defRPr sz="1200"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Font typeface="Roboto Light"/>
              <a:buChar char="○"/>
              <a:defRPr sz="1200"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Font typeface="Roboto Light"/>
              <a:buChar char="■"/>
              <a:defRPr sz="1200"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" name="Google Shape;25;p5"/>
          <p:cNvSpPr txBox="1"/>
          <p:nvPr>
            <p:ph idx="3" type="title"/>
          </p:nvPr>
        </p:nvSpPr>
        <p:spPr>
          <a:xfrm>
            <a:off x="4832450" y="844950"/>
            <a:ext cx="3999900" cy="51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773225"/>
            <a:ext cx="8520600" cy="51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9300" y="780825"/>
            <a:ext cx="48003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273750" y="1382025"/>
            <a:ext cx="8517300" cy="298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ctr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ctr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ctr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ctr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ctr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ctr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ctr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ctr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773225"/>
            <a:ext cx="8520600" cy="5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Light"/>
              <a:buNone/>
              <a:defRPr sz="28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531850"/>
            <a:ext cx="8520600" cy="25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 Light"/>
              <a:buChar char="●"/>
              <a:defRPr sz="12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048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 Light"/>
              <a:buChar char="○"/>
              <a:defRPr sz="12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048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 Light"/>
              <a:buChar char="■"/>
              <a:defRPr sz="12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048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 Light"/>
              <a:buChar char="●"/>
              <a:defRPr sz="12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048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 Light"/>
              <a:buChar char="○"/>
              <a:defRPr sz="12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048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 Light"/>
              <a:buChar char="■"/>
              <a:defRPr sz="12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048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 Light"/>
              <a:buChar char="●"/>
              <a:defRPr sz="12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048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 Light"/>
              <a:buChar char="○"/>
              <a:defRPr sz="12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048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200"/>
              <a:buFont typeface="Roboto Light"/>
              <a:buChar char="■"/>
              <a:defRPr sz="12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hyperlink" Target="https://unsplash.com/@artic_studios?utm_source=unsplash&amp;utm_medium=referral&amp;utm_content=creditCopyText" TargetMode="External"/><Relationship Id="rId5" Type="http://schemas.openxmlformats.org/officeDocument/2006/relationships/hyperlink" Target="https://unsplash.com/@artic_studios?utm_source=unsplash&amp;utm_medium=referral&amp;utm_content=creditCopyText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8.jpg"/><Relationship Id="rId4" Type="http://schemas.openxmlformats.org/officeDocument/2006/relationships/hyperlink" Target="https://unsplash.com/@elodieoudot?utm_source=unsplash&amp;utm_medium=referral&amp;utm_content=creditCopyText" TargetMode="External"/><Relationship Id="rId5" Type="http://schemas.openxmlformats.org/officeDocument/2006/relationships/hyperlink" Target="https://unsplash.com/@elodieoudot?utm_source=unsplash&amp;utm_medium=referral&amp;utm_content=creditCopyText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9.jpg"/><Relationship Id="rId4" Type="http://schemas.openxmlformats.org/officeDocument/2006/relationships/hyperlink" Target="https://unsplash.com/@artic_studios?utm_source=unsplash&amp;utm_medium=referral&amp;utm_content=creditCopyText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1" Type="http://schemas.openxmlformats.org/officeDocument/2006/relationships/image" Target="../media/image18.png"/><Relationship Id="rId10" Type="http://schemas.openxmlformats.org/officeDocument/2006/relationships/image" Target="../media/image19.png"/><Relationship Id="rId13" Type="http://schemas.openxmlformats.org/officeDocument/2006/relationships/image" Target="../media/image15.png"/><Relationship Id="rId1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9" Type="http://schemas.openxmlformats.org/officeDocument/2006/relationships/image" Target="../media/image13.png"/><Relationship Id="rId15" Type="http://schemas.openxmlformats.org/officeDocument/2006/relationships/image" Target="../media/image14.png"/><Relationship Id="rId14" Type="http://schemas.openxmlformats.org/officeDocument/2006/relationships/image" Target="../media/image16.png"/><Relationship Id="rId16" Type="http://schemas.openxmlformats.org/officeDocument/2006/relationships/image" Target="../media/image17.png"/><Relationship Id="rId5" Type="http://schemas.openxmlformats.org/officeDocument/2006/relationships/image" Target="../media/image11.png"/><Relationship Id="rId6" Type="http://schemas.openxmlformats.org/officeDocument/2006/relationships/image" Target="../media/image7.png"/><Relationship Id="rId7" Type="http://schemas.openxmlformats.org/officeDocument/2006/relationships/image" Target="../media/image9.png"/><Relationship Id="rId8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8.png"/><Relationship Id="rId10" Type="http://schemas.openxmlformats.org/officeDocument/2006/relationships/image" Target="../media/image19.png"/><Relationship Id="rId13" Type="http://schemas.openxmlformats.org/officeDocument/2006/relationships/image" Target="../media/image15.png"/><Relationship Id="rId1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9" Type="http://schemas.openxmlformats.org/officeDocument/2006/relationships/image" Target="../media/image13.png"/><Relationship Id="rId15" Type="http://schemas.openxmlformats.org/officeDocument/2006/relationships/image" Target="../media/image14.png"/><Relationship Id="rId14" Type="http://schemas.openxmlformats.org/officeDocument/2006/relationships/image" Target="../media/image16.png"/><Relationship Id="rId16" Type="http://schemas.openxmlformats.org/officeDocument/2006/relationships/image" Target="../media/image17.png"/><Relationship Id="rId5" Type="http://schemas.openxmlformats.org/officeDocument/2006/relationships/image" Target="../media/image11.png"/><Relationship Id="rId6" Type="http://schemas.openxmlformats.org/officeDocument/2006/relationships/image" Target="../media/image7.png"/><Relationship Id="rId7" Type="http://schemas.openxmlformats.org/officeDocument/2006/relationships/image" Target="../media/image9.png"/><Relationship Id="rId8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5.png"/><Relationship Id="rId4" Type="http://schemas.openxmlformats.org/officeDocument/2006/relationships/image" Target="../media/image23.png"/><Relationship Id="rId5" Type="http://schemas.openxmlformats.org/officeDocument/2006/relationships/image" Target="../media/image22.png"/><Relationship Id="rId6" Type="http://schemas.openxmlformats.org/officeDocument/2006/relationships/image" Target="../media/image21.png"/><Relationship Id="rId7" Type="http://schemas.openxmlformats.org/officeDocument/2006/relationships/image" Target="../media/image24.png"/><Relationship Id="rId8" Type="http://schemas.openxmlformats.org/officeDocument/2006/relationships/image" Target="../media/image2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5.png"/><Relationship Id="rId4" Type="http://schemas.openxmlformats.org/officeDocument/2006/relationships/image" Target="../media/image23.png"/><Relationship Id="rId9" Type="http://schemas.openxmlformats.org/officeDocument/2006/relationships/image" Target="../media/image27.png"/><Relationship Id="rId5" Type="http://schemas.openxmlformats.org/officeDocument/2006/relationships/image" Target="../media/image22.png"/><Relationship Id="rId6" Type="http://schemas.openxmlformats.org/officeDocument/2006/relationships/image" Target="../media/image21.png"/><Relationship Id="rId7" Type="http://schemas.openxmlformats.org/officeDocument/2006/relationships/image" Target="../media/image24.png"/><Relationship Id="rId8" Type="http://schemas.openxmlformats.org/officeDocument/2006/relationships/image" Target="../media/image2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5.png"/><Relationship Id="rId4" Type="http://schemas.openxmlformats.org/officeDocument/2006/relationships/image" Target="../media/image23.png"/><Relationship Id="rId5" Type="http://schemas.openxmlformats.org/officeDocument/2006/relationships/image" Target="../media/image22.png"/><Relationship Id="rId6" Type="http://schemas.openxmlformats.org/officeDocument/2006/relationships/image" Target="../media/image21.png"/><Relationship Id="rId7" Type="http://schemas.openxmlformats.org/officeDocument/2006/relationships/image" Target="../media/image24.png"/><Relationship Id="rId8" Type="http://schemas.openxmlformats.org/officeDocument/2006/relationships/image" Target="../media/image2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5.png"/><Relationship Id="rId4" Type="http://schemas.openxmlformats.org/officeDocument/2006/relationships/image" Target="../media/image23.png"/><Relationship Id="rId5" Type="http://schemas.openxmlformats.org/officeDocument/2006/relationships/image" Target="../media/image22.png"/><Relationship Id="rId6" Type="http://schemas.openxmlformats.org/officeDocument/2006/relationships/image" Target="../media/image21.png"/><Relationship Id="rId7" Type="http://schemas.openxmlformats.org/officeDocument/2006/relationships/image" Target="../media/image24.png"/><Relationship Id="rId8" Type="http://schemas.openxmlformats.org/officeDocument/2006/relationships/image" Target="../media/image27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5.png"/><Relationship Id="rId4" Type="http://schemas.openxmlformats.org/officeDocument/2006/relationships/image" Target="../media/image23.png"/><Relationship Id="rId5" Type="http://schemas.openxmlformats.org/officeDocument/2006/relationships/image" Target="../media/image22.png"/><Relationship Id="rId6" Type="http://schemas.openxmlformats.org/officeDocument/2006/relationships/image" Target="../media/image21.png"/><Relationship Id="rId7" Type="http://schemas.openxmlformats.org/officeDocument/2006/relationships/image" Target="../media/image24.png"/><Relationship Id="rId8" Type="http://schemas.openxmlformats.org/officeDocument/2006/relationships/image" Target="../media/image27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3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4.jpg"/><Relationship Id="rId4" Type="http://schemas.openxmlformats.org/officeDocument/2006/relationships/hyperlink" Target="https://unsplash.com/@heylagostechie?utm_source=unsplash&amp;utm_medium=referral&amp;utm_content=creditCopyText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29631" l="0" r="8659" t="0"/>
          <a:stretch/>
        </p:blipFill>
        <p:spPr>
          <a:xfrm>
            <a:off x="0" y="0"/>
            <a:ext cx="9143999" cy="36195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/>
          <p:nvPr/>
        </p:nvSpPr>
        <p:spPr>
          <a:xfrm>
            <a:off x="0" y="1366250"/>
            <a:ext cx="9144000" cy="1277700"/>
          </a:xfrm>
          <a:prstGeom prst="rect">
            <a:avLst/>
          </a:prstGeom>
          <a:solidFill>
            <a:srgbClr val="00BFFF">
              <a:alpha val="558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 txBox="1"/>
          <p:nvPr>
            <p:ph type="ctrTitle"/>
          </p:nvPr>
        </p:nvSpPr>
        <p:spPr>
          <a:xfrm>
            <a:off x="311700" y="1475775"/>
            <a:ext cx="8520600" cy="101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Roboto"/>
                <a:ea typeface="Roboto"/>
                <a:cs typeface="Roboto"/>
                <a:sym typeface="Roboto"/>
              </a:rPr>
              <a:t>Module 8</a:t>
            </a:r>
            <a:endParaRPr b="1"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Market Testing</a:t>
            </a: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104175" y="4717225"/>
            <a:ext cx="3462900" cy="37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Location, Date</a:t>
            </a:r>
            <a:r>
              <a:rPr lang="en" sz="11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 - The Next Economy Incubation 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9" name="Google Shape;5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12896" y="4374752"/>
            <a:ext cx="1507375" cy="60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type="title"/>
          </p:nvPr>
        </p:nvSpPr>
        <p:spPr>
          <a:xfrm>
            <a:off x="311700" y="671100"/>
            <a:ext cx="4424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How to use this document</a:t>
            </a:r>
            <a:endParaRPr b="1" sz="2200">
              <a:solidFill>
                <a:srgbClr val="3C40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5" name="Google Shape;65;p14"/>
          <p:cNvSpPr txBox="1"/>
          <p:nvPr>
            <p:ph idx="1" type="body"/>
          </p:nvPr>
        </p:nvSpPr>
        <p:spPr>
          <a:xfrm>
            <a:off x="311700" y="1403975"/>
            <a:ext cx="7245300" cy="176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This Powerpoint is a living document. It is yours to own!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You can delete slides or add slides where you think this is necessary to achieve the lesson objectives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Tips are added in the notes or in the slide </a:t>
            </a:r>
            <a:r>
              <a:rPr lang="en" sz="1800">
                <a:highlight>
                  <a:srgbClr val="00BFFF"/>
                </a:highlight>
              </a:rPr>
              <a:t>highlighted</a:t>
            </a:r>
            <a:endParaRPr sz="1800">
              <a:highlight>
                <a:srgbClr val="00B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You can add personal examples where you see fit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You can adapt links to external resources according to your students’ needs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Good luck and have fun!</a:t>
            </a:r>
            <a:endParaRPr sz="18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400"/>
          </a:p>
        </p:txBody>
      </p:sp>
      <p:sp>
        <p:nvSpPr>
          <p:cNvPr id="66" name="Google Shape;66;p14"/>
          <p:cNvSpPr/>
          <p:nvPr/>
        </p:nvSpPr>
        <p:spPr>
          <a:xfrm>
            <a:off x="311700" y="346525"/>
            <a:ext cx="8520600" cy="164400"/>
          </a:xfrm>
          <a:prstGeom prst="rect">
            <a:avLst/>
          </a:prstGeom>
          <a:solidFill>
            <a:srgbClr val="00B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6175" y="362800"/>
            <a:ext cx="8252825" cy="374635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/>
          <p:nvPr/>
        </p:nvSpPr>
        <p:spPr>
          <a:xfrm>
            <a:off x="0" y="1366250"/>
            <a:ext cx="6639000" cy="2742900"/>
          </a:xfrm>
          <a:prstGeom prst="rect">
            <a:avLst/>
          </a:prstGeom>
          <a:solidFill>
            <a:srgbClr val="00BFFF">
              <a:alpha val="558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5"/>
          <p:cNvSpPr txBox="1"/>
          <p:nvPr>
            <p:ph type="ctrTitle"/>
          </p:nvPr>
        </p:nvSpPr>
        <p:spPr>
          <a:xfrm>
            <a:off x="684800" y="1663700"/>
            <a:ext cx="5981700" cy="101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WARM UP</a:t>
            </a:r>
            <a:endParaRPr b="1" sz="12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b="1" sz="12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4" name="Google Shape;74;p15"/>
          <p:cNvSpPr txBox="1"/>
          <p:nvPr/>
        </p:nvSpPr>
        <p:spPr>
          <a:xfrm>
            <a:off x="6040275" y="4740900"/>
            <a:ext cx="3000000" cy="4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</a:rPr>
              <a:t>Photo by</a:t>
            </a:r>
            <a:r>
              <a:rPr lang="en" sz="1000">
                <a:solidFill>
                  <a:srgbClr val="FFFFFF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en" sz="1000" u="sng">
                <a:solidFill>
                  <a:srgbClr val="FFFFF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Daniel Öberg</a:t>
            </a:r>
            <a:endParaRPr sz="10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6"/>
          <p:cNvPicPr preferRelativeResize="0"/>
          <p:nvPr/>
        </p:nvPicPr>
        <p:blipFill rotWithShape="1">
          <a:blip r:embed="rId3">
            <a:alphaModFix/>
          </a:blip>
          <a:srcRect b="25089" l="0" r="0" t="37411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6"/>
          <p:cNvSpPr/>
          <p:nvPr/>
        </p:nvSpPr>
        <p:spPr>
          <a:xfrm>
            <a:off x="0" y="1366250"/>
            <a:ext cx="6791100" cy="2742900"/>
          </a:xfrm>
          <a:prstGeom prst="rect">
            <a:avLst/>
          </a:prstGeom>
          <a:solidFill>
            <a:srgbClr val="00D4A1">
              <a:alpha val="664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6"/>
          <p:cNvSpPr txBox="1"/>
          <p:nvPr>
            <p:ph type="ctrTitle"/>
          </p:nvPr>
        </p:nvSpPr>
        <p:spPr>
          <a:xfrm>
            <a:off x="657325" y="1663700"/>
            <a:ext cx="6133800" cy="101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RECAP</a:t>
            </a:r>
            <a:endParaRPr b="1" sz="12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b="1" sz="12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PREPARE activities</a:t>
            </a:r>
            <a:endParaRPr b="1" sz="2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2" name="Google Shape;82;p16"/>
          <p:cNvSpPr txBox="1"/>
          <p:nvPr/>
        </p:nvSpPr>
        <p:spPr>
          <a:xfrm>
            <a:off x="6040275" y="4740900"/>
            <a:ext cx="3000000" cy="4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Photo by</a:t>
            </a:r>
            <a:r>
              <a:rPr lang="en" sz="1000">
                <a:solidFill>
                  <a:srgbClr val="3C4043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en" sz="1000" u="sng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Elodie Oudot</a:t>
            </a:r>
            <a:endParaRPr sz="1000">
              <a:solidFill>
                <a:srgbClr val="3C40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/>
          <p:nvPr>
            <p:ph idx="2" type="body"/>
          </p:nvPr>
        </p:nvSpPr>
        <p:spPr>
          <a:xfrm>
            <a:off x="308150" y="2216100"/>
            <a:ext cx="4048500" cy="113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3C4043"/>
                </a:solidFill>
              </a:rPr>
              <a:t>To be able to advance your concept and prototype by testing it in the market</a:t>
            </a:r>
            <a:endParaRPr sz="1400">
              <a:solidFill>
                <a:srgbClr val="3C40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400">
              <a:solidFill>
                <a:srgbClr val="3C4043"/>
              </a:solidFill>
            </a:endParaRPr>
          </a:p>
        </p:txBody>
      </p:sp>
      <p:sp>
        <p:nvSpPr>
          <p:cNvPr id="88" name="Google Shape;88;p17"/>
          <p:cNvSpPr txBox="1"/>
          <p:nvPr>
            <p:ph idx="3" type="title"/>
          </p:nvPr>
        </p:nvSpPr>
        <p:spPr>
          <a:xfrm>
            <a:off x="758950" y="1633925"/>
            <a:ext cx="3999900" cy="51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OVERALL </a:t>
            </a:r>
            <a:r>
              <a:rPr b="1" lang="en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OUTCOME</a:t>
            </a:r>
            <a:endParaRPr b="1">
              <a:solidFill>
                <a:srgbClr val="3C40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9" name="Google Shape;89;p17"/>
          <p:cNvSpPr/>
          <p:nvPr/>
        </p:nvSpPr>
        <p:spPr>
          <a:xfrm>
            <a:off x="311700" y="346525"/>
            <a:ext cx="8520600" cy="1010700"/>
          </a:xfrm>
          <a:prstGeom prst="rect">
            <a:avLst/>
          </a:prstGeom>
          <a:solidFill>
            <a:srgbClr val="3FC0F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0" name="Google Shape;9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9559" y="1633797"/>
            <a:ext cx="377219" cy="512689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7"/>
          <p:cNvSpPr txBox="1"/>
          <p:nvPr>
            <p:ph type="title"/>
          </p:nvPr>
        </p:nvSpPr>
        <p:spPr>
          <a:xfrm>
            <a:off x="5324075" y="1633925"/>
            <a:ext cx="3999900" cy="51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LEARNING</a:t>
            </a:r>
            <a:r>
              <a:rPr b="1" lang="en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 OBJECTIVES</a:t>
            </a:r>
            <a:endParaRPr b="1">
              <a:solidFill>
                <a:srgbClr val="3C40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2" name="Google Shape;92;p17"/>
          <p:cNvSpPr txBox="1"/>
          <p:nvPr>
            <p:ph idx="1" type="body"/>
          </p:nvPr>
        </p:nvSpPr>
        <p:spPr>
          <a:xfrm>
            <a:off x="4994075" y="2216125"/>
            <a:ext cx="3613800" cy="245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400"/>
              <a:buChar char="■"/>
            </a:pPr>
            <a:r>
              <a:rPr lang="en" sz="1400">
                <a:solidFill>
                  <a:srgbClr val="3C4043"/>
                </a:solidFill>
              </a:rPr>
              <a:t>Learn about why we test </a:t>
            </a:r>
            <a:endParaRPr sz="1400">
              <a:solidFill>
                <a:srgbClr val="3C4043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400"/>
              <a:buChar char="■"/>
            </a:pPr>
            <a:r>
              <a:rPr lang="en" sz="1400">
                <a:solidFill>
                  <a:srgbClr val="3C4043"/>
                </a:solidFill>
              </a:rPr>
              <a:t>Lean Canvas learning methods</a:t>
            </a:r>
            <a:endParaRPr sz="1400">
              <a:solidFill>
                <a:srgbClr val="3C4043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400"/>
              <a:buChar char="■"/>
            </a:pPr>
            <a:r>
              <a:rPr lang="en" sz="1400">
                <a:solidFill>
                  <a:srgbClr val="3C4043"/>
                </a:solidFill>
              </a:rPr>
              <a:t>Learn how to measure, analyse your data and implement improvements</a:t>
            </a:r>
            <a:endParaRPr sz="1400">
              <a:solidFill>
                <a:srgbClr val="3C4043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400"/>
              <a:buChar char="■"/>
            </a:pPr>
            <a:r>
              <a:rPr lang="en" sz="1400">
                <a:solidFill>
                  <a:srgbClr val="3C4043"/>
                </a:solidFill>
              </a:rPr>
              <a:t>Learn how to implement proper planning methods</a:t>
            </a:r>
            <a:endParaRPr sz="1400">
              <a:solidFill>
                <a:srgbClr val="3C4043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600">
              <a:solidFill>
                <a:srgbClr val="3C4043"/>
              </a:solidFill>
            </a:endParaRPr>
          </a:p>
        </p:txBody>
      </p:sp>
      <p:pic>
        <p:nvPicPr>
          <p:cNvPr id="93" name="Google Shape;9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70043" y="1633821"/>
            <a:ext cx="454032" cy="512676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7"/>
          <p:cNvSpPr txBox="1"/>
          <p:nvPr>
            <p:ph idx="4294967295" type="ctrTitle"/>
          </p:nvPr>
        </p:nvSpPr>
        <p:spPr>
          <a:xfrm>
            <a:off x="311700" y="346526"/>
            <a:ext cx="8520600" cy="1010700"/>
          </a:xfrm>
          <a:prstGeom prst="rect">
            <a:avLst/>
          </a:prstGeom>
          <a:solidFill>
            <a:srgbClr val="00BFFF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MODULE 8</a:t>
            </a:r>
            <a:endParaRPr b="1" sz="12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Market Testing</a:t>
            </a: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/>
          <p:nvPr/>
        </p:nvSpPr>
        <p:spPr>
          <a:xfrm>
            <a:off x="311700" y="346525"/>
            <a:ext cx="8520600" cy="164400"/>
          </a:xfrm>
          <a:prstGeom prst="rect">
            <a:avLst/>
          </a:prstGeom>
          <a:solidFill>
            <a:srgbClr val="3FC0F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8"/>
          <p:cNvSpPr/>
          <p:nvPr/>
        </p:nvSpPr>
        <p:spPr>
          <a:xfrm>
            <a:off x="311700" y="346525"/>
            <a:ext cx="8520600" cy="1010700"/>
          </a:xfrm>
          <a:prstGeom prst="rect">
            <a:avLst/>
          </a:prstGeom>
          <a:solidFill>
            <a:srgbClr val="3FC0F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8"/>
          <p:cNvSpPr txBox="1"/>
          <p:nvPr>
            <p:ph idx="4294967295" type="ctrTitle"/>
          </p:nvPr>
        </p:nvSpPr>
        <p:spPr>
          <a:xfrm>
            <a:off x="311700" y="346526"/>
            <a:ext cx="8520600" cy="1010700"/>
          </a:xfrm>
          <a:prstGeom prst="rect">
            <a:avLst/>
          </a:prstGeom>
          <a:solidFill>
            <a:srgbClr val="00BFFF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MODULE 8</a:t>
            </a:r>
            <a:endParaRPr b="1" sz="12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Market Testing</a:t>
            </a: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2" name="Google Shape;102;p18"/>
          <p:cNvSpPr/>
          <p:nvPr/>
        </p:nvSpPr>
        <p:spPr>
          <a:xfrm>
            <a:off x="311679" y="2555425"/>
            <a:ext cx="1344600" cy="164400"/>
          </a:xfrm>
          <a:prstGeom prst="rect">
            <a:avLst/>
          </a:prstGeom>
          <a:solidFill>
            <a:srgbClr val="00D4A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8"/>
          <p:cNvSpPr/>
          <p:nvPr/>
        </p:nvSpPr>
        <p:spPr>
          <a:xfrm>
            <a:off x="3343627" y="2555425"/>
            <a:ext cx="1637700" cy="164400"/>
          </a:xfrm>
          <a:prstGeom prst="rect">
            <a:avLst/>
          </a:prstGeom>
          <a:solidFill>
            <a:srgbClr val="00B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8"/>
          <p:cNvSpPr/>
          <p:nvPr/>
        </p:nvSpPr>
        <p:spPr>
          <a:xfrm>
            <a:off x="5053551" y="2555425"/>
            <a:ext cx="2319300" cy="164400"/>
          </a:xfrm>
          <a:prstGeom prst="rect">
            <a:avLst/>
          </a:prstGeom>
          <a:solidFill>
            <a:srgbClr val="00B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8"/>
          <p:cNvSpPr txBox="1"/>
          <p:nvPr/>
        </p:nvSpPr>
        <p:spPr>
          <a:xfrm>
            <a:off x="311675" y="2852250"/>
            <a:ext cx="1344600" cy="17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D4A1"/>
                </a:solidFill>
                <a:latin typeface="Roboto"/>
                <a:ea typeface="Roboto"/>
                <a:cs typeface="Roboto"/>
                <a:sym typeface="Roboto"/>
              </a:rPr>
              <a:t>RECAP</a:t>
            </a:r>
            <a:endParaRPr b="1" sz="1600">
              <a:solidFill>
                <a:srgbClr val="00D4A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PREPARE activities </a:t>
            </a:r>
            <a:endParaRPr sz="400">
              <a:solidFill>
                <a:srgbClr val="3C4043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">
              <a:solidFill>
                <a:srgbClr val="3C4043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">
              <a:solidFill>
                <a:srgbClr val="3C4043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3C4043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3C4043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3C4043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06" name="Google Shape;106;p18"/>
          <p:cNvSpPr txBox="1"/>
          <p:nvPr/>
        </p:nvSpPr>
        <p:spPr>
          <a:xfrm>
            <a:off x="3343627" y="2852250"/>
            <a:ext cx="1637700" cy="17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BFFF"/>
                </a:solidFill>
                <a:latin typeface="Roboto"/>
                <a:ea typeface="Roboto"/>
                <a:cs typeface="Roboto"/>
                <a:sym typeface="Roboto"/>
              </a:rPr>
              <a:t>P</a:t>
            </a:r>
            <a:r>
              <a:rPr b="1" lang="en" sz="1000">
                <a:solidFill>
                  <a:srgbClr val="00BFFF"/>
                </a:solidFill>
                <a:latin typeface="Roboto"/>
                <a:ea typeface="Roboto"/>
                <a:cs typeface="Roboto"/>
                <a:sym typeface="Roboto"/>
              </a:rPr>
              <a:t>RESENTATION </a:t>
            </a:r>
            <a:endParaRPr b="1" sz="1000">
              <a:solidFill>
                <a:srgbClr val="00B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Why / How / What</a:t>
            </a:r>
            <a:endParaRPr b="1" sz="1000">
              <a:solidFill>
                <a:srgbClr val="00B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3C40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3C40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3C4043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3C4043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3C4043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3C4043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3C4043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3C4043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3C4043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07" name="Google Shape;107;p18"/>
          <p:cNvSpPr txBox="1"/>
          <p:nvPr/>
        </p:nvSpPr>
        <p:spPr>
          <a:xfrm>
            <a:off x="1716700" y="2852250"/>
            <a:ext cx="1577100" cy="17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BFFF"/>
                </a:solidFill>
                <a:latin typeface="Roboto"/>
                <a:ea typeface="Roboto"/>
                <a:cs typeface="Roboto"/>
                <a:sym typeface="Roboto"/>
              </a:rPr>
              <a:t>GROUP DISCUSSION</a:t>
            </a:r>
            <a:endParaRPr b="1" sz="1600">
              <a:solidFill>
                <a:srgbClr val="00B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Why is it important to </a:t>
            </a: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test in the market?</a:t>
            </a:r>
            <a:endParaRPr sz="400">
              <a:solidFill>
                <a:srgbClr val="3C4043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3C4043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3C4043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3C4043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3C4043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08" name="Google Shape;108;p18"/>
          <p:cNvSpPr txBox="1"/>
          <p:nvPr/>
        </p:nvSpPr>
        <p:spPr>
          <a:xfrm>
            <a:off x="5087898" y="2852250"/>
            <a:ext cx="2284800" cy="17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BFFF"/>
                </a:solidFill>
                <a:latin typeface="Roboto"/>
                <a:ea typeface="Roboto"/>
                <a:cs typeface="Roboto"/>
                <a:sym typeface="Roboto"/>
              </a:rPr>
              <a:t>CREATE TESTING STRATEGY</a:t>
            </a:r>
            <a:endParaRPr b="1" sz="1600">
              <a:solidFill>
                <a:srgbClr val="3C40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Key Performance Indicators</a:t>
            </a:r>
            <a:endParaRPr b="1" sz="1200">
              <a:solidFill>
                <a:srgbClr val="3C40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Benchmarking</a:t>
            </a:r>
            <a:endParaRPr b="1" sz="1200">
              <a:solidFill>
                <a:srgbClr val="3C40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What is success?</a:t>
            </a:r>
            <a:endParaRPr b="1" sz="1200">
              <a:solidFill>
                <a:srgbClr val="3C40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3C4043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3C4043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3C4043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3C4043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3C4043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3C4043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3C4043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3C40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9" name="Google Shape;109;p18"/>
          <p:cNvSpPr/>
          <p:nvPr/>
        </p:nvSpPr>
        <p:spPr>
          <a:xfrm>
            <a:off x="1697725" y="2555425"/>
            <a:ext cx="1577100" cy="164400"/>
          </a:xfrm>
          <a:prstGeom prst="rect">
            <a:avLst/>
          </a:prstGeom>
          <a:solidFill>
            <a:srgbClr val="00B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8"/>
          <p:cNvSpPr/>
          <p:nvPr/>
        </p:nvSpPr>
        <p:spPr>
          <a:xfrm>
            <a:off x="7445049" y="2555425"/>
            <a:ext cx="1387200" cy="164400"/>
          </a:xfrm>
          <a:prstGeom prst="rect">
            <a:avLst/>
          </a:prstGeom>
          <a:solidFill>
            <a:srgbClr val="00D4A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D4A1"/>
              </a:solidFill>
            </a:endParaRPr>
          </a:p>
        </p:txBody>
      </p:sp>
      <p:sp>
        <p:nvSpPr>
          <p:cNvPr id="111" name="Google Shape;111;p18"/>
          <p:cNvSpPr txBox="1"/>
          <p:nvPr/>
        </p:nvSpPr>
        <p:spPr>
          <a:xfrm>
            <a:off x="7487541" y="2852250"/>
            <a:ext cx="1344600" cy="17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D4A1"/>
                </a:solidFill>
                <a:latin typeface="Roboto"/>
                <a:ea typeface="Roboto"/>
                <a:cs typeface="Roboto"/>
                <a:sym typeface="Roboto"/>
              </a:rPr>
              <a:t>HOMEWORK</a:t>
            </a:r>
            <a:endParaRPr b="1" sz="1600">
              <a:solidFill>
                <a:srgbClr val="00D4A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WRAP UP and</a:t>
            </a:r>
            <a:endParaRPr b="1" sz="1200">
              <a:solidFill>
                <a:srgbClr val="3C40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PREPARE </a:t>
            </a:r>
            <a:endParaRPr b="1" sz="1200">
              <a:solidFill>
                <a:srgbClr val="3C40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3C4043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3C4043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3C4043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3C4043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12" name="Google Shape;112;p18"/>
          <p:cNvSpPr txBox="1"/>
          <p:nvPr/>
        </p:nvSpPr>
        <p:spPr>
          <a:xfrm>
            <a:off x="418850" y="3918025"/>
            <a:ext cx="8667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latin typeface="Roboto Light"/>
                <a:ea typeface="Roboto Light"/>
                <a:cs typeface="Roboto Light"/>
                <a:sym typeface="Roboto Light"/>
              </a:rPr>
              <a:t>  xx minutes		               xx  minutes	              		        xx  minutes	                	   	    xx  minutes	                   		          		         xx minutes</a:t>
            </a:r>
            <a:endParaRPr sz="600"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19"/>
          <p:cNvPicPr preferRelativeResize="0"/>
          <p:nvPr/>
        </p:nvPicPr>
        <p:blipFill rotWithShape="1">
          <a:blip r:embed="rId3">
            <a:alphaModFix/>
          </a:blip>
          <a:srcRect b="12489" l="20261" r="0" t="20323"/>
          <a:stretch/>
        </p:blipFill>
        <p:spPr>
          <a:xfrm>
            <a:off x="-150" y="0"/>
            <a:ext cx="9144004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9"/>
          <p:cNvSpPr/>
          <p:nvPr/>
        </p:nvSpPr>
        <p:spPr>
          <a:xfrm>
            <a:off x="0" y="1366250"/>
            <a:ext cx="6639000" cy="2742900"/>
          </a:xfrm>
          <a:prstGeom prst="rect">
            <a:avLst/>
          </a:prstGeom>
          <a:solidFill>
            <a:srgbClr val="02B1F2">
              <a:alpha val="798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19"/>
          <p:cNvSpPr txBox="1"/>
          <p:nvPr>
            <p:ph type="ctrTitle"/>
          </p:nvPr>
        </p:nvSpPr>
        <p:spPr>
          <a:xfrm>
            <a:off x="657325" y="1663700"/>
            <a:ext cx="5981700" cy="101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GROUP DISCUSSION</a:t>
            </a:r>
            <a:endParaRPr b="1" sz="12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b="1" sz="12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Why do we test in the market?</a:t>
            </a:r>
            <a:endParaRPr b="1" sz="2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0" name="Google Shape;120;p19"/>
          <p:cNvSpPr txBox="1"/>
          <p:nvPr/>
        </p:nvSpPr>
        <p:spPr>
          <a:xfrm>
            <a:off x="6040275" y="4740900"/>
            <a:ext cx="3000000" cy="4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</a:rPr>
              <a:t>Photo by</a:t>
            </a:r>
            <a:r>
              <a:rPr lang="en" sz="1000">
                <a:solidFill>
                  <a:srgbClr val="FFFFFF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endParaRPr sz="10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97850" y="580875"/>
            <a:ext cx="2781024" cy="4172575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0"/>
          <p:cNvSpPr txBox="1"/>
          <p:nvPr/>
        </p:nvSpPr>
        <p:spPr>
          <a:xfrm>
            <a:off x="311700" y="770375"/>
            <a:ext cx="5402400" cy="41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What is it?</a:t>
            </a:r>
            <a:endParaRPr b="1" sz="18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 u="sng">
              <a:solidFill>
                <a:srgbClr val="47E6BD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Market testing is a way to test the waters to see how well a product, service, or offering will perform…or not</a:t>
            </a:r>
            <a:r>
              <a:rPr lang="en">
                <a:solidFill>
                  <a:srgbClr val="4D5156"/>
                </a:solidFill>
                <a:highlight>
                  <a:srgbClr val="FFFFFF"/>
                </a:highlight>
                <a:latin typeface="Roboto Light"/>
                <a:ea typeface="Roboto Light"/>
                <a:cs typeface="Roboto Light"/>
                <a:sym typeface="Roboto Light"/>
              </a:rPr>
              <a:t>.</a:t>
            </a:r>
            <a:endParaRPr>
              <a:solidFill>
                <a:srgbClr val="4D5156"/>
              </a:solidFill>
              <a:highlight>
                <a:srgbClr val="FFFFFF"/>
              </a:highlight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D5156"/>
              </a:solidFill>
              <a:highlight>
                <a:srgbClr val="FFFFFF"/>
              </a:highlight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Roboto Light"/>
              <a:buChar char="-"/>
            </a:pPr>
            <a:r>
              <a:rPr lang="en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Get to know the value of your product</a:t>
            </a:r>
            <a:endParaRPr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Roboto Light"/>
              <a:buChar char="-"/>
            </a:pPr>
            <a:r>
              <a:rPr lang="en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Understand where there is or isn’t added value </a:t>
            </a:r>
            <a:endParaRPr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Roboto Light"/>
              <a:buChar char="-"/>
            </a:pPr>
            <a:r>
              <a:rPr lang="en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Gauge the interest of the market</a:t>
            </a:r>
            <a:endParaRPr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Roboto Light"/>
              <a:buChar char="-"/>
            </a:pPr>
            <a:r>
              <a:rPr lang="en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Gauge the usability of your product</a:t>
            </a:r>
            <a:endParaRPr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Roboto Light"/>
              <a:buChar char="-"/>
            </a:pPr>
            <a:r>
              <a:rPr lang="en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Gauge your customer’s interest in the product</a:t>
            </a:r>
            <a:endParaRPr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Roboto Light"/>
              <a:buChar char="-"/>
            </a:pPr>
            <a:r>
              <a:rPr lang="en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Gauge the messaging of your product (how to market it?)</a:t>
            </a:r>
            <a:endParaRPr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27" name="Google Shape;127;p20"/>
          <p:cNvSpPr/>
          <p:nvPr/>
        </p:nvSpPr>
        <p:spPr>
          <a:xfrm>
            <a:off x="311700" y="278775"/>
            <a:ext cx="2390100" cy="302100"/>
          </a:xfrm>
          <a:prstGeom prst="rect">
            <a:avLst/>
          </a:prstGeom>
          <a:solidFill>
            <a:srgbClr val="00B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Market Testing</a:t>
            </a:r>
            <a:endParaRPr>
              <a:solidFill>
                <a:srgbClr val="3C4043"/>
              </a:solidFill>
            </a:endParaRPr>
          </a:p>
        </p:txBody>
      </p:sp>
      <p:sp>
        <p:nvSpPr>
          <p:cNvPr id="128" name="Google Shape;128;p20"/>
          <p:cNvSpPr txBox="1"/>
          <p:nvPr/>
        </p:nvSpPr>
        <p:spPr>
          <a:xfrm>
            <a:off x="7208975" y="4414750"/>
            <a:ext cx="1750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Unsplash - </a:t>
            </a:r>
            <a:r>
              <a:rPr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Júnior Ferreira</a:t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1"/>
          <p:cNvSpPr/>
          <p:nvPr/>
        </p:nvSpPr>
        <p:spPr>
          <a:xfrm>
            <a:off x="311700" y="278775"/>
            <a:ext cx="2390100" cy="302100"/>
          </a:xfrm>
          <a:prstGeom prst="rect">
            <a:avLst/>
          </a:prstGeom>
          <a:solidFill>
            <a:srgbClr val="00B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Market Testing</a:t>
            </a:r>
            <a:endParaRPr>
              <a:solidFill>
                <a:srgbClr val="3C4043"/>
              </a:solidFill>
            </a:endParaRPr>
          </a:p>
        </p:txBody>
      </p:sp>
      <p:sp>
        <p:nvSpPr>
          <p:cNvPr id="134" name="Google Shape;134;p21"/>
          <p:cNvSpPr txBox="1"/>
          <p:nvPr/>
        </p:nvSpPr>
        <p:spPr>
          <a:xfrm>
            <a:off x="288650" y="627308"/>
            <a:ext cx="8639100" cy="19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Why?</a:t>
            </a:r>
            <a:endParaRPr b="1" sz="18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 u="sng">
              <a:solidFill>
                <a:srgbClr val="47E6BD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500"/>
              <a:buFont typeface="Roboto Light"/>
              <a:buAutoNum type="arabicPeriod"/>
            </a:pPr>
            <a:r>
              <a:rPr lang="en" sz="150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(Relatively) cheap way of getting feedback on a prototype</a:t>
            </a:r>
            <a:endParaRPr sz="150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500"/>
              <a:buFont typeface="Roboto Light"/>
              <a:buAutoNum type="arabicPeriod"/>
            </a:pPr>
            <a:r>
              <a:rPr lang="en" sz="150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Provides information that you can use to make key decisions</a:t>
            </a:r>
            <a:endParaRPr sz="150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500"/>
              <a:buFont typeface="Roboto Light"/>
              <a:buAutoNum type="arabicPeriod"/>
            </a:pPr>
            <a:r>
              <a:rPr lang="en" sz="150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Getting to know your customer in an informal way</a:t>
            </a:r>
            <a:endParaRPr sz="150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500"/>
              <a:buFont typeface="Roboto Light"/>
              <a:buAutoNum type="arabicPeriod"/>
            </a:pPr>
            <a:r>
              <a:rPr lang="en" sz="150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Creating your first customer base</a:t>
            </a:r>
            <a:endParaRPr sz="150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2"/>
          <p:cNvSpPr/>
          <p:nvPr/>
        </p:nvSpPr>
        <p:spPr>
          <a:xfrm>
            <a:off x="311700" y="278775"/>
            <a:ext cx="2390100" cy="302100"/>
          </a:xfrm>
          <a:prstGeom prst="rect">
            <a:avLst/>
          </a:prstGeom>
          <a:solidFill>
            <a:srgbClr val="00B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Market Testing - Lean Canvas</a:t>
            </a:r>
            <a:endParaRPr>
              <a:solidFill>
                <a:srgbClr val="3C4043"/>
              </a:solidFill>
            </a:endParaRPr>
          </a:p>
        </p:txBody>
      </p:sp>
      <p:sp>
        <p:nvSpPr>
          <p:cNvPr id="140" name="Google Shape;140;p22"/>
          <p:cNvSpPr/>
          <p:nvPr/>
        </p:nvSpPr>
        <p:spPr>
          <a:xfrm>
            <a:off x="73625" y="1221173"/>
            <a:ext cx="8996700" cy="1476900"/>
          </a:xfrm>
          <a:prstGeom prst="roundRect">
            <a:avLst>
              <a:gd fmla="val 16667" name="adj"/>
            </a:avLst>
          </a:prstGeom>
          <a:solidFill>
            <a:srgbClr val="C8C8C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1" name="Google Shape;141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12590" y="1386786"/>
            <a:ext cx="541562" cy="5375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44572" y="1415079"/>
            <a:ext cx="457441" cy="48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92431" y="1411773"/>
            <a:ext cx="607267" cy="487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37783" y="1341706"/>
            <a:ext cx="695692" cy="627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068014" y="1357189"/>
            <a:ext cx="531768" cy="59675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6" name="Google Shape;146;p22"/>
          <p:cNvGrpSpPr/>
          <p:nvPr/>
        </p:nvGrpSpPr>
        <p:grpSpPr>
          <a:xfrm>
            <a:off x="5190076" y="1356611"/>
            <a:ext cx="801361" cy="597797"/>
            <a:chOff x="8215779" y="2524449"/>
            <a:chExt cx="1071338" cy="957701"/>
          </a:xfrm>
        </p:grpSpPr>
        <p:pic>
          <p:nvPicPr>
            <p:cNvPr id="147" name="Google Shape;147;p22"/>
            <p:cNvPicPr preferRelativeResize="0"/>
            <p:nvPr/>
          </p:nvPicPr>
          <p:blipFill rotWithShape="1">
            <a:blip r:embed="rId8">
              <a:alphaModFix/>
            </a:blip>
            <a:srcRect b="60656" l="43807" r="0" t="0"/>
            <a:stretch/>
          </p:blipFill>
          <p:spPr>
            <a:xfrm>
              <a:off x="8682310" y="3151673"/>
              <a:ext cx="319705" cy="3304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8" name="Google Shape;148;p22"/>
            <p:cNvPicPr preferRelativeResize="0"/>
            <p:nvPr/>
          </p:nvPicPr>
          <p:blipFill rotWithShape="1">
            <a:blip r:embed="rId8">
              <a:alphaModFix/>
            </a:blip>
            <a:srcRect b="60656" l="43807" r="0" t="0"/>
            <a:stretch/>
          </p:blipFill>
          <p:spPr>
            <a:xfrm>
              <a:off x="8516432" y="2835470"/>
              <a:ext cx="319705" cy="3304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9" name="Google Shape;149;p22"/>
            <p:cNvPicPr preferRelativeResize="0"/>
            <p:nvPr/>
          </p:nvPicPr>
          <p:blipFill rotWithShape="1">
            <a:blip r:embed="rId8">
              <a:alphaModFix/>
            </a:blip>
            <a:srcRect b="60656" l="43807" r="0" t="0"/>
            <a:stretch/>
          </p:blipFill>
          <p:spPr>
            <a:xfrm>
              <a:off x="8863738" y="2757715"/>
              <a:ext cx="319705" cy="3304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0" name="Google Shape;150;p22"/>
            <p:cNvPicPr preferRelativeResize="0"/>
            <p:nvPr/>
          </p:nvPicPr>
          <p:blipFill rotWithShape="1">
            <a:blip r:embed="rId8">
              <a:alphaModFix/>
            </a:blip>
            <a:srcRect b="60656" l="43807" r="0" t="0"/>
            <a:stretch/>
          </p:blipFill>
          <p:spPr>
            <a:xfrm>
              <a:off x="8293535" y="3094654"/>
              <a:ext cx="319705" cy="3304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1" name="Google Shape;151;p22"/>
            <p:cNvPicPr preferRelativeResize="0"/>
            <p:nvPr/>
          </p:nvPicPr>
          <p:blipFill rotWithShape="1">
            <a:blip r:embed="rId8">
              <a:alphaModFix/>
            </a:blip>
            <a:srcRect b="60656" l="43807" r="0" t="0"/>
            <a:stretch/>
          </p:blipFill>
          <p:spPr>
            <a:xfrm>
              <a:off x="8967412" y="3068735"/>
              <a:ext cx="319705" cy="3304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2" name="Google Shape;152;p22"/>
            <p:cNvPicPr preferRelativeResize="0"/>
            <p:nvPr/>
          </p:nvPicPr>
          <p:blipFill rotWithShape="1">
            <a:blip r:embed="rId8">
              <a:alphaModFix/>
            </a:blip>
            <a:srcRect b="60656" l="43807" r="0" t="0"/>
            <a:stretch/>
          </p:blipFill>
          <p:spPr>
            <a:xfrm>
              <a:off x="8568269" y="2524449"/>
              <a:ext cx="319705" cy="3304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3" name="Google Shape;153;p22"/>
            <p:cNvPicPr preferRelativeResize="0"/>
            <p:nvPr/>
          </p:nvPicPr>
          <p:blipFill rotWithShape="1">
            <a:blip r:embed="rId8">
              <a:alphaModFix/>
            </a:blip>
            <a:srcRect b="60656" l="43807" r="0" t="0"/>
            <a:stretch/>
          </p:blipFill>
          <p:spPr>
            <a:xfrm>
              <a:off x="8215779" y="2731796"/>
              <a:ext cx="319705" cy="3304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4" name="Google Shape;154;p22"/>
          <p:cNvSpPr txBox="1"/>
          <p:nvPr/>
        </p:nvSpPr>
        <p:spPr>
          <a:xfrm>
            <a:off x="36251" y="1694257"/>
            <a:ext cx="1176600" cy="28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i="0" lang="en" sz="1800" u="none" cap="none" strike="noStrike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rPr>
              <a:t>Routine</a:t>
            </a:r>
            <a:endParaRPr i="0" sz="1800" u="none" cap="none" strike="noStrike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55" name="Google Shape;155;p22"/>
          <p:cNvSpPr txBox="1"/>
          <p:nvPr/>
        </p:nvSpPr>
        <p:spPr>
          <a:xfrm>
            <a:off x="1157700" y="2046674"/>
            <a:ext cx="1185000" cy="5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" sz="1100" u="none" cap="none" strike="noStrike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rPr>
              <a:t>An idea becomes a design</a:t>
            </a:r>
            <a:endParaRPr i="0" sz="1100" u="none" cap="none" strike="noStrike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56" name="Google Shape;156;p22"/>
          <p:cNvSpPr txBox="1"/>
          <p:nvPr/>
        </p:nvSpPr>
        <p:spPr>
          <a:xfrm>
            <a:off x="2364723" y="2049893"/>
            <a:ext cx="1229700" cy="3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" sz="1100" u="none" cap="none" strike="noStrike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rPr>
              <a:t>Money is needed to start production</a:t>
            </a:r>
            <a:endParaRPr i="0" sz="1100" u="none" cap="none" strike="noStrike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57" name="Google Shape;157;p22"/>
          <p:cNvSpPr txBox="1"/>
          <p:nvPr/>
        </p:nvSpPr>
        <p:spPr>
          <a:xfrm>
            <a:off x="3616444" y="2046668"/>
            <a:ext cx="1207200" cy="3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" sz="1100" u="none" cap="none" strike="noStrike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rPr>
              <a:t>Start production in batches</a:t>
            </a:r>
            <a:endParaRPr i="0" sz="1100" u="none" cap="none" strike="noStrike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58" name="Google Shape;158;p22"/>
          <p:cNvSpPr txBox="1"/>
          <p:nvPr/>
        </p:nvSpPr>
        <p:spPr>
          <a:xfrm>
            <a:off x="4979926" y="2113910"/>
            <a:ext cx="1207200" cy="1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" sz="1100" u="none" cap="none" strike="noStrike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rPr>
              <a:t>Big inventory</a:t>
            </a:r>
            <a:endParaRPr i="0" sz="1100" u="none" cap="none" strike="noStrike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59" name="Google Shape;159;p22"/>
          <p:cNvSpPr txBox="1"/>
          <p:nvPr/>
        </p:nvSpPr>
        <p:spPr>
          <a:xfrm>
            <a:off x="6365760" y="2046668"/>
            <a:ext cx="1352100" cy="3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" sz="1100" u="none" cap="none" strike="noStrike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rPr>
              <a:t>Marketing campaign &amp; start of sales</a:t>
            </a:r>
            <a:endParaRPr i="0" sz="1100" u="none" cap="none" strike="noStrike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60" name="Google Shape;160;p22"/>
          <p:cNvSpPr txBox="1"/>
          <p:nvPr/>
        </p:nvSpPr>
        <p:spPr>
          <a:xfrm>
            <a:off x="7706889" y="2046668"/>
            <a:ext cx="1352100" cy="3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" sz="1100" u="none" cap="none" strike="noStrike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rPr>
              <a:t>First clients start buying the product</a:t>
            </a:r>
            <a:endParaRPr i="0" sz="1100" u="none" cap="none" strike="noStrike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61" name="Google Shape;161;p22"/>
          <p:cNvSpPr/>
          <p:nvPr/>
        </p:nvSpPr>
        <p:spPr>
          <a:xfrm>
            <a:off x="2284687" y="1466465"/>
            <a:ext cx="268200" cy="391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2"/>
          <p:cNvSpPr/>
          <p:nvPr/>
        </p:nvSpPr>
        <p:spPr>
          <a:xfrm>
            <a:off x="3423053" y="1466465"/>
            <a:ext cx="268200" cy="391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22"/>
          <p:cNvSpPr/>
          <p:nvPr/>
        </p:nvSpPr>
        <p:spPr>
          <a:xfrm>
            <a:off x="4757687" y="1466465"/>
            <a:ext cx="268200" cy="391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22"/>
          <p:cNvSpPr/>
          <p:nvPr/>
        </p:nvSpPr>
        <p:spPr>
          <a:xfrm>
            <a:off x="6210083" y="1466465"/>
            <a:ext cx="268200" cy="391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22"/>
          <p:cNvSpPr/>
          <p:nvPr/>
        </p:nvSpPr>
        <p:spPr>
          <a:xfrm>
            <a:off x="7623226" y="1466465"/>
            <a:ext cx="268200" cy="391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22"/>
          <p:cNvSpPr/>
          <p:nvPr/>
        </p:nvSpPr>
        <p:spPr>
          <a:xfrm>
            <a:off x="73638" y="3104675"/>
            <a:ext cx="8996700" cy="1346700"/>
          </a:xfrm>
          <a:prstGeom prst="roundRect">
            <a:avLst>
              <a:gd fmla="val 16667" name="adj"/>
            </a:avLst>
          </a:prstGeom>
          <a:solidFill>
            <a:srgbClr val="00B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22"/>
          <p:cNvSpPr txBox="1"/>
          <p:nvPr/>
        </p:nvSpPr>
        <p:spPr>
          <a:xfrm>
            <a:off x="36262" y="3595581"/>
            <a:ext cx="1056600" cy="28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i="0" lang="en" sz="1700" u="none" cap="none" strike="noStrike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rPr>
              <a:t>Lean</a:t>
            </a:r>
            <a:endParaRPr i="0" sz="1700" u="none" cap="none" strike="noStrike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68" name="Google Shape;168;p22"/>
          <p:cNvSpPr txBox="1"/>
          <p:nvPr/>
        </p:nvSpPr>
        <p:spPr>
          <a:xfrm>
            <a:off x="1157716" y="3977285"/>
            <a:ext cx="1185000" cy="3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" sz="1100" u="none" cap="none" strike="noStrike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rPr>
              <a:t>Study the problem</a:t>
            </a:r>
            <a:endParaRPr i="0" sz="1100" u="none" cap="none" strike="noStrike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69" name="Google Shape;169;p22"/>
          <p:cNvSpPr txBox="1"/>
          <p:nvPr/>
        </p:nvSpPr>
        <p:spPr>
          <a:xfrm>
            <a:off x="2364738" y="3928977"/>
            <a:ext cx="1229700" cy="3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" sz="1100" u="none" cap="none" strike="noStrike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rPr>
              <a:t>Verify the solution</a:t>
            </a:r>
            <a:endParaRPr i="0" sz="1100" u="none" cap="none" strike="noStrike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70" name="Google Shape;170;p22"/>
          <p:cNvSpPr txBox="1"/>
          <p:nvPr/>
        </p:nvSpPr>
        <p:spPr>
          <a:xfrm>
            <a:off x="3535421" y="4044527"/>
            <a:ext cx="1455300" cy="1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" sz="1100" u="none" cap="none" strike="noStrike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rPr>
              <a:t>Experiment</a:t>
            </a:r>
            <a:endParaRPr i="0" sz="1100" u="none" cap="none" strike="noStrike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71" name="Google Shape;171;p22"/>
          <p:cNvSpPr txBox="1"/>
          <p:nvPr/>
        </p:nvSpPr>
        <p:spPr>
          <a:xfrm>
            <a:off x="4979937" y="3977285"/>
            <a:ext cx="1207200" cy="3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" sz="1100" u="none" cap="none" strike="noStrike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rPr>
              <a:t>Learn – Build – Measure</a:t>
            </a:r>
            <a:endParaRPr i="0" sz="1100" u="none" cap="none" strike="noStrike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72" name="Google Shape;172;p22"/>
          <p:cNvSpPr txBox="1"/>
          <p:nvPr/>
        </p:nvSpPr>
        <p:spPr>
          <a:xfrm>
            <a:off x="6365762" y="3910050"/>
            <a:ext cx="1455300" cy="46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1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rPr>
              <a:t>Testers</a:t>
            </a:r>
            <a:r>
              <a:rPr i="0" lang="en" sz="1100" u="none" cap="none" strike="noStrike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rPr>
              <a:t> become potential customers </a:t>
            </a:r>
            <a:endParaRPr i="0" sz="1100" u="none" cap="none" strike="noStrike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73" name="Google Shape;173;p22"/>
          <p:cNvSpPr txBox="1"/>
          <p:nvPr/>
        </p:nvSpPr>
        <p:spPr>
          <a:xfrm>
            <a:off x="7828176" y="3977285"/>
            <a:ext cx="1352100" cy="3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" sz="1100" u="none" cap="none" strike="noStrike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rPr>
              <a:t>Sales by product improvements</a:t>
            </a:r>
            <a:endParaRPr i="0" sz="1100" u="none" cap="none" strike="noStrike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74" name="Google Shape;174;p22"/>
          <p:cNvSpPr/>
          <p:nvPr/>
        </p:nvSpPr>
        <p:spPr>
          <a:xfrm>
            <a:off x="2284698" y="3367788"/>
            <a:ext cx="268200" cy="391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2"/>
          <p:cNvSpPr/>
          <p:nvPr/>
        </p:nvSpPr>
        <p:spPr>
          <a:xfrm>
            <a:off x="3423064" y="3367788"/>
            <a:ext cx="268200" cy="391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2"/>
          <p:cNvSpPr/>
          <p:nvPr/>
        </p:nvSpPr>
        <p:spPr>
          <a:xfrm>
            <a:off x="4757698" y="3367788"/>
            <a:ext cx="268200" cy="391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22"/>
          <p:cNvSpPr/>
          <p:nvPr/>
        </p:nvSpPr>
        <p:spPr>
          <a:xfrm>
            <a:off x="6210094" y="3367788"/>
            <a:ext cx="268200" cy="391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22"/>
          <p:cNvSpPr/>
          <p:nvPr/>
        </p:nvSpPr>
        <p:spPr>
          <a:xfrm>
            <a:off x="7623237" y="3367788"/>
            <a:ext cx="268200" cy="391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9" name="Google Shape;179;p2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515929" y="3413113"/>
            <a:ext cx="490269" cy="411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15860" y="3276453"/>
            <a:ext cx="541562" cy="537561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2"/>
          <p:cNvSpPr/>
          <p:nvPr/>
        </p:nvSpPr>
        <p:spPr>
          <a:xfrm rot="-5400000">
            <a:off x="2942663" y="3596763"/>
            <a:ext cx="89700" cy="411300"/>
          </a:xfrm>
          <a:prstGeom prst="curvedRightArrow">
            <a:avLst>
              <a:gd fmla="val 25000" name="adj1"/>
              <a:gd fmla="val 85973" name="adj2"/>
              <a:gd fmla="val 36053" name="adj3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B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22"/>
          <p:cNvSpPr/>
          <p:nvPr/>
        </p:nvSpPr>
        <p:spPr>
          <a:xfrm rot="5400000">
            <a:off x="2930712" y="3467982"/>
            <a:ext cx="89700" cy="411300"/>
          </a:xfrm>
          <a:prstGeom prst="curvedRightArrow">
            <a:avLst>
              <a:gd fmla="val 25000" name="adj1"/>
              <a:gd fmla="val 81478" name="adj2"/>
              <a:gd fmla="val 36053" name="adj3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B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3" name="Google Shape;183;p22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900537" y="3233388"/>
            <a:ext cx="520554" cy="5848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_talk_white.png" id="184" name="Google Shape;184;p22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5135819" y="3291827"/>
            <a:ext cx="347188" cy="2747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_settings_white.png" id="185" name="Google Shape;185;p22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5769153" y="3317729"/>
            <a:ext cx="329491" cy="2607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_design_white.png" id="186" name="Google Shape;186;p22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5460536" y="3717227"/>
            <a:ext cx="347188" cy="274797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2"/>
          <p:cNvSpPr/>
          <p:nvPr/>
        </p:nvSpPr>
        <p:spPr>
          <a:xfrm rot="-8480412">
            <a:off x="5930317" y="3589962"/>
            <a:ext cx="90284" cy="331748"/>
          </a:xfrm>
          <a:prstGeom prst="curvedRightArrow">
            <a:avLst>
              <a:gd fmla="val 25000" name="adj1"/>
              <a:gd fmla="val 85973" name="adj2"/>
              <a:gd fmla="val 36053" name="adj3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B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22"/>
          <p:cNvSpPr/>
          <p:nvPr/>
        </p:nvSpPr>
        <p:spPr>
          <a:xfrm rot="4337217">
            <a:off x="5526455" y="3080556"/>
            <a:ext cx="82827" cy="357675"/>
          </a:xfrm>
          <a:prstGeom prst="curvedRightArrow">
            <a:avLst>
              <a:gd fmla="val 25000" name="adj1"/>
              <a:gd fmla="val 85973" name="adj2"/>
              <a:gd fmla="val 36053" name="adj3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B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22"/>
          <p:cNvSpPr/>
          <p:nvPr/>
        </p:nvSpPr>
        <p:spPr>
          <a:xfrm rot="-1277841">
            <a:off x="5286812" y="3580081"/>
            <a:ext cx="94987" cy="312804"/>
          </a:xfrm>
          <a:prstGeom prst="curvedRightArrow">
            <a:avLst>
              <a:gd fmla="val 25000" name="adj1"/>
              <a:gd fmla="val 85973" name="adj2"/>
              <a:gd fmla="val 36053" name="adj3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B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0" name="Google Shape;190;p2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640256" y="3337476"/>
            <a:ext cx="390103" cy="437779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2"/>
          <p:cNvSpPr/>
          <p:nvPr/>
        </p:nvSpPr>
        <p:spPr>
          <a:xfrm rot="-5400000">
            <a:off x="6851894" y="3606817"/>
            <a:ext cx="89700" cy="411300"/>
          </a:xfrm>
          <a:prstGeom prst="curvedRightArrow">
            <a:avLst>
              <a:gd fmla="val 25000" name="adj1"/>
              <a:gd fmla="val 85973" name="adj2"/>
              <a:gd fmla="val 36053" name="adj3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B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22"/>
          <p:cNvSpPr/>
          <p:nvPr/>
        </p:nvSpPr>
        <p:spPr>
          <a:xfrm rot="5400000">
            <a:off x="6839942" y="3478037"/>
            <a:ext cx="89700" cy="411300"/>
          </a:xfrm>
          <a:prstGeom prst="curvedRightArrow">
            <a:avLst>
              <a:gd fmla="val 25000" name="adj1"/>
              <a:gd fmla="val 81478" name="adj2"/>
              <a:gd fmla="val 36053" name="adj3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B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" name="Google Shape;193;p22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6970185" y="3196862"/>
            <a:ext cx="341288" cy="2114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2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 flipH="1">
            <a:off x="7357818" y="3577387"/>
            <a:ext cx="110931" cy="196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2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 flipH="1">
            <a:off x="7172459" y="3418835"/>
            <a:ext cx="110931" cy="196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2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7220836" y="3608323"/>
            <a:ext cx="127714" cy="201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2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7292943" y="3384252"/>
            <a:ext cx="125117" cy="19700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8" name="Google Shape;198;p22"/>
          <p:cNvGrpSpPr/>
          <p:nvPr/>
        </p:nvGrpSpPr>
        <p:grpSpPr>
          <a:xfrm>
            <a:off x="4285896" y="3343324"/>
            <a:ext cx="239140" cy="206549"/>
            <a:chOff x="5880611" y="5199948"/>
            <a:chExt cx="319705" cy="330902"/>
          </a:xfrm>
        </p:grpSpPr>
        <p:pic>
          <p:nvPicPr>
            <p:cNvPr id="199" name="Google Shape;199;p22"/>
            <p:cNvPicPr preferRelativeResize="0"/>
            <p:nvPr/>
          </p:nvPicPr>
          <p:blipFill rotWithShape="1">
            <a:blip r:embed="rId8">
              <a:alphaModFix/>
            </a:blip>
            <a:srcRect b="83663" l="43807" r="0" t="0"/>
            <a:stretch/>
          </p:blipFill>
          <p:spPr>
            <a:xfrm>
              <a:off x="5880611" y="5199948"/>
              <a:ext cx="319705" cy="13722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0" name="Google Shape;200;p22"/>
            <p:cNvSpPr/>
            <p:nvPr/>
          </p:nvSpPr>
          <p:spPr>
            <a:xfrm>
              <a:off x="5946775" y="5340350"/>
              <a:ext cx="209400" cy="190500"/>
            </a:xfrm>
            <a:prstGeom prst="rect">
              <a:avLst/>
            </a:prstGeom>
            <a:noFill/>
            <a:ln cap="flat" cmpd="sng" w="19050">
              <a:solidFill>
                <a:srgbClr val="000000"/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01" name="Google Shape;201;p22"/>
            <p:cNvCxnSpPr/>
            <p:nvPr/>
          </p:nvCxnSpPr>
          <p:spPr>
            <a:xfrm>
              <a:off x="5953125" y="5403850"/>
              <a:ext cx="209400" cy="0"/>
            </a:xfrm>
            <a:prstGeom prst="straightConnector1">
              <a:avLst/>
            </a:prstGeom>
            <a:noFill/>
            <a:ln cap="flat" cmpd="sng" w="12700">
              <a:solidFill>
                <a:srgbClr val="000000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  <p:cxnSp>
          <p:nvCxnSpPr>
            <p:cNvPr id="202" name="Google Shape;202;p22"/>
            <p:cNvCxnSpPr/>
            <p:nvPr/>
          </p:nvCxnSpPr>
          <p:spPr>
            <a:xfrm rot="10800000">
              <a:off x="6029325" y="5337174"/>
              <a:ext cx="0" cy="180000"/>
            </a:xfrm>
            <a:prstGeom prst="straightConnector1">
              <a:avLst/>
            </a:prstGeom>
            <a:noFill/>
            <a:ln cap="flat" cmpd="sng" w="12700">
              <a:solidFill>
                <a:srgbClr val="000000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  <p:cxnSp>
          <p:nvCxnSpPr>
            <p:cNvPr id="203" name="Google Shape;203;p22"/>
            <p:cNvCxnSpPr/>
            <p:nvPr/>
          </p:nvCxnSpPr>
          <p:spPr>
            <a:xfrm rot="10800000">
              <a:off x="6089650" y="5337174"/>
              <a:ext cx="0" cy="180000"/>
            </a:xfrm>
            <a:prstGeom prst="straightConnector1">
              <a:avLst/>
            </a:prstGeom>
            <a:noFill/>
            <a:ln cap="flat" cmpd="sng" w="12700">
              <a:solidFill>
                <a:srgbClr val="000000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204" name="Google Shape;204;p22"/>
          <p:cNvGrpSpPr/>
          <p:nvPr/>
        </p:nvGrpSpPr>
        <p:grpSpPr>
          <a:xfrm>
            <a:off x="4452140" y="3541514"/>
            <a:ext cx="239140" cy="206549"/>
            <a:chOff x="5880611" y="5199948"/>
            <a:chExt cx="319705" cy="330902"/>
          </a:xfrm>
        </p:grpSpPr>
        <p:pic>
          <p:nvPicPr>
            <p:cNvPr id="205" name="Google Shape;205;p22"/>
            <p:cNvPicPr preferRelativeResize="0"/>
            <p:nvPr/>
          </p:nvPicPr>
          <p:blipFill rotWithShape="1">
            <a:blip r:embed="rId8">
              <a:alphaModFix/>
            </a:blip>
            <a:srcRect b="83663" l="43807" r="0" t="0"/>
            <a:stretch/>
          </p:blipFill>
          <p:spPr>
            <a:xfrm>
              <a:off x="5880611" y="5199948"/>
              <a:ext cx="319705" cy="13722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6" name="Google Shape;206;p22"/>
            <p:cNvSpPr/>
            <p:nvPr/>
          </p:nvSpPr>
          <p:spPr>
            <a:xfrm>
              <a:off x="5946775" y="5340350"/>
              <a:ext cx="209400" cy="190500"/>
            </a:xfrm>
            <a:prstGeom prst="rect">
              <a:avLst/>
            </a:prstGeom>
            <a:noFill/>
            <a:ln cap="flat" cmpd="sng" w="19050">
              <a:solidFill>
                <a:srgbClr val="000000"/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07" name="Google Shape;207;p22"/>
            <p:cNvCxnSpPr/>
            <p:nvPr/>
          </p:nvCxnSpPr>
          <p:spPr>
            <a:xfrm>
              <a:off x="5953125" y="5403850"/>
              <a:ext cx="209400" cy="0"/>
            </a:xfrm>
            <a:prstGeom prst="straightConnector1">
              <a:avLst/>
            </a:prstGeom>
            <a:noFill/>
            <a:ln cap="flat" cmpd="sng" w="12700">
              <a:solidFill>
                <a:srgbClr val="000000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  <p:cxnSp>
          <p:nvCxnSpPr>
            <p:cNvPr id="208" name="Google Shape;208;p22"/>
            <p:cNvCxnSpPr/>
            <p:nvPr/>
          </p:nvCxnSpPr>
          <p:spPr>
            <a:xfrm rot="10800000">
              <a:off x="6029325" y="5337174"/>
              <a:ext cx="0" cy="180000"/>
            </a:xfrm>
            <a:prstGeom prst="straightConnector1">
              <a:avLst/>
            </a:prstGeom>
            <a:noFill/>
            <a:ln cap="flat" cmpd="sng" w="12700">
              <a:solidFill>
                <a:srgbClr val="000000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  <p:cxnSp>
          <p:nvCxnSpPr>
            <p:cNvPr id="209" name="Google Shape;209;p22"/>
            <p:cNvCxnSpPr/>
            <p:nvPr/>
          </p:nvCxnSpPr>
          <p:spPr>
            <a:xfrm rot="10800000">
              <a:off x="6089650" y="5337174"/>
              <a:ext cx="0" cy="180000"/>
            </a:xfrm>
            <a:prstGeom prst="straightConnector1">
              <a:avLst/>
            </a:prstGeom>
            <a:noFill/>
            <a:ln cap="flat" cmpd="sng" w="12700">
              <a:solidFill>
                <a:srgbClr val="000000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210" name="Google Shape;210;p22"/>
          <p:cNvGrpSpPr/>
          <p:nvPr/>
        </p:nvGrpSpPr>
        <p:grpSpPr>
          <a:xfrm>
            <a:off x="4499639" y="3277922"/>
            <a:ext cx="239140" cy="206549"/>
            <a:chOff x="5880611" y="5199948"/>
            <a:chExt cx="319705" cy="330902"/>
          </a:xfrm>
        </p:grpSpPr>
        <p:pic>
          <p:nvPicPr>
            <p:cNvPr id="211" name="Google Shape;211;p22"/>
            <p:cNvPicPr preferRelativeResize="0"/>
            <p:nvPr/>
          </p:nvPicPr>
          <p:blipFill rotWithShape="1">
            <a:blip r:embed="rId8">
              <a:alphaModFix/>
            </a:blip>
            <a:srcRect b="83663" l="43807" r="0" t="0"/>
            <a:stretch/>
          </p:blipFill>
          <p:spPr>
            <a:xfrm>
              <a:off x="5880611" y="5199948"/>
              <a:ext cx="319705" cy="13722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2" name="Google Shape;212;p22"/>
            <p:cNvSpPr/>
            <p:nvPr/>
          </p:nvSpPr>
          <p:spPr>
            <a:xfrm>
              <a:off x="5946775" y="5340350"/>
              <a:ext cx="209400" cy="190500"/>
            </a:xfrm>
            <a:prstGeom prst="rect">
              <a:avLst/>
            </a:prstGeom>
            <a:noFill/>
            <a:ln cap="flat" cmpd="sng" w="19050">
              <a:solidFill>
                <a:srgbClr val="000000"/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13" name="Google Shape;213;p22"/>
            <p:cNvCxnSpPr/>
            <p:nvPr/>
          </p:nvCxnSpPr>
          <p:spPr>
            <a:xfrm>
              <a:off x="5953125" y="5403850"/>
              <a:ext cx="209400" cy="0"/>
            </a:xfrm>
            <a:prstGeom prst="straightConnector1">
              <a:avLst/>
            </a:prstGeom>
            <a:noFill/>
            <a:ln cap="flat" cmpd="sng" w="12700">
              <a:solidFill>
                <a:srgbClr val="000000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  <p:cxnSp>
          <p:nvCxnSpPr>
            <p:cNvPr id="214" name="Google Shape;214;p22"/>
            <p:cNvCxnSpPr/>
            <p:nvPr/>
          </p:nvCxnSpPr>
          <p:spPr>
            <a:xfrm rot="10800000">
              <a:off x="6029325" y="5337174"/>
              <a:ext cx="0" cy="180000"/>
            </a:xfrm>
            <a:prstGeom prst="straightConnector1">
              <a:avLst/>
            </a:prstGeom>
            <a:noFill/>
            <a:ln cap="flat" cmpd="sng" w="12700">
              <a:solidFill>
                <a:srgbClr val="000000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  <p:cxnSp>
          <p:nvCxnSpPr>
            <p:cNvPr id="215" name="Google Shape;215;p22"/>
            <p:cNvCxnSpPr/>
            <p:nvPr/>
          </p:nvCxnSpPr>
          <p:spPr>
            <a:xfrm rot="10800000">
              <a:off x="6089650" y="5337174"/>
              <a:ext cx="0" cy="180000"/>
            </a:xfrm>
            <a:prstGeom prst="straightConnector1">
              <a:avLst/>
            </a:prstGeom>
            <a:noFill/>
            <a:ln cap="flat" cmpd="sng" w="12700">
              <a:solidFill>
                <a:srgbClr val="000000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pic>
        <p:nvPicPr>
          <p:cNvPr id="216" name="Google Shape;216;p22"/>
          <p:cNvPicPr preferRelativeResize="0"/>
          <p:nvPr/>
        </p:nvPicPr>
        <p:blipFill rotWithShape="1">
          <a:blip r:embed="rId8">
            <a:alphaModFix/>
          </a:blip>
          <a:srcRect b="60656" l="43807" r="0" t="0"/>
          <a:stretch/>
        </p:blipFill>
        <p:spPr>
          <a:xfrm>
            <a:off x="5526096" y="3440616"/>
            <a:ext cx="239141" cy="2062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2"/>
          <p:cNvPicPr preferRelativeResize="0"/>
          <p:nvPr/>
        </p:nvPicPr>
        <p:blipFill rotWithShape="1">
          <a:blip r:embed="rId8">
            <a:alphaModFix/>
          </a:blip>
          <a:srcRect b="60656" l="43807" r="0" t="0"/>
          <a:stretch/>
        </p:blipFill>
        <p:spPr>
          <a:xfrm>
            <a:off x="8046214" y="3694343"/>
            <a:ext cx="129556" cy="1117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2"/>
          <p:cNvPicPr preferRelativeResize="0"/>
          <p:nvPr/>
        </p:nvPicPr>
        <p:blipFill rotWithShape="1">
          <a:blip r:embed="rId8">
            <a:alphaModFix/>
          </a:blip>
          <a:srcRect b="60656" l="43807" r="0" t="0"/>
          <a:stretch/>
        </p:blipFill>
        <p:spPr>
          <a:xfrm>
            <a:off x="8155419" y="3581725"/>
            <a:ext cx="157463" cy="135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2"/>
          <p:cNvPicPr preferRelativeResize="0"/>
          <p:nvPr/>
        </p:nvPicPr>
        <p:blipFill rotWithShape="1">
          <a:blip r:embed="rId8">
            <a:alphaModFix/>
          </a:blip>
          <a:srcRect b="60656" l="43807" r="0" t="0"/>
          <a:stretch/>
        </p:blipFill>
        <p:spPr>
          <a:xfrm>
            <a:off x="8266814" y="3425614"/>
            <a:ext cx="198221" cy="170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536473" y="3325940"/>
            <a:ext cx="433387" cy="486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3"/>
          <p:cNvSpPr/>
          <p:nvPr/>
        </p:nvSpPr>
        <p:spPr>
          <a:xfrm>
            <a:off x="311700" y="278775"/>
            <a:ext cx="2390100" cy="302100"/>
          </a:xfrm>
          <a:prstGeom prst="rect">
            <a:avLst/>
          </a:prstGeom>
          <a:solidFill>
            <a:srgbClr val="00B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Market Testing - Lean Canvas</a:t>
            </a:r>
            <a:endParaRPr>
              <a:solidFill>
                <a:srgbClr val="3C4043"/>
              </a:solidFill>
            </a:endParaRPr>
          </a:p>
        </p:txBody>
      </p:sp>
      <p:sp>
        <p:nvSpPr>
          <p:cNvPr id="226" name="Google Shape;226;p23"/>
          <p:cNvSpPr/>
          <p:nvPr/>
        </p:nvSpPr>
        <p:spPr>
          <a:xfrm>
            <a:off x="73629" y="1221185"/>
            <a:ext cx="8996700" cy="1243200"/>
          </a:xfrm>
          <a:prstGeom prst="roundRect">
            <a:avLst>
              <a:gd fmla="val 16667" name="adj"/>
            </a:avLst>
          </a:prstGeom>
          <a:solidFill>
            <a:srgbClr val="C8C8C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7" name="Google Shape;227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12590" y="1386786"/>
            <a:ext cx="541562" cy="5375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44572" y="1415079"/>
            <a:ext cx="457441" cy="48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92431" y="1411773"/>
            <a:ext cx="607267" cy="487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37783" y="1341706"/>
            <a:ext cx="695692" cy="627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068014" y="1357189"/>
            <a:ext cx="531768" cy="59675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2" name="Google Shape;232;p23"/>
          <p:cNvGrpSpPr/>
          <p:nvPr/>
        </p:nvGrpSpPr>
        <p:grpSpPr>
          <a:xfrm>
            <a:off x="5190076" y="1356611"/>
            <a:ext cx="801361" cy="597797"/>
            <a:chOff x="8215779" y="2524449"/>
            <a:chExt cx="1071338" cy="957701"/>
          </a:xfrm>
        </p:grpSpPr>
        <p:pic>
          <p:nvPicPr>
            <p:cNvPr id="233" name="Google Shape;233;p23"/>
            <p:cNvPicPr preferRelativeResize="0"/>
            <p:nvPr/>
          </p:nvPicPr>
          <p:blipFill rotWithShape="1">
            <a:blip r:embed="rId8">
              <a:alphaModFix/>
            </a:blip>
            <a:srcRect b="60656" l="43807" r="0" t="0"/>
            <a:stretch/>
          </p:blipFill>
          <p:spPr>
            <a:xfrm>
              <a:off x="8682310" y="3151673"/>
              <a:ext cx="319705" cy="3304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4" name="Google Shape;234;p23"/>
            <p:cNvPicPr preferRelativeResize="0"/>
            <p:nvPr/>
          </p:nvPicPr>
          <p:blipFill rotWithShape="1">
            <a:blip r:embed="rId8">
              <a:alphaModFix/>
            </a:blip>
            <a:srcRect b="60656" l="43807" r="0" t="0"/>
            <a:stretch/>
          </p:blipFill>
          <p:spPr>
            <a:xfrm>
              <a:off x="8516432" y="2835470"/>
              <a:ext cx="319705" cy="3304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5" name="Google Shape;235;p23"/>
            <p:cNvPicPr preferRelativeResize="0"/>
            <p:nvPr/>
          </p:nvPicPr>
          <p:blipFill rotWithShape="1">
            <a:blip r:embed="rId8">
              <a:alphaModFix/>
            </a:blip>
            <a:srcRect b="60656" l="43807" r="0" t="0"/>
            <a:stretch/>
          </p:blipFill>
          <p:spPr>
            <a:xfrm>
              <a:off x="8863738" y="2757715"/>
              <a:ext cx="319705" cy="3304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6" name="Google Shape;236;p23"/>
            <p:cNvPicPr preferRelativeResize="0"/>
            <p:nvPr/>
          </p:nvPicPr>
          <p:blipFill rotWithShape="1">
            <a:blip r:embed="rId8">
              <a:alphaModFix/>
            </a:blip>
            <a:srcRect b="60656" l="43807" r="0" t="0"/>
            <a:stretch/>
          </p:blipFill>
          <p:spPr>
            <a:xfrm>
              <a:off x="8293535" y="3094654"/>
              <a:ext cx="319705" cy="3304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7" name="Google Shape;237;p23"/>
            <p:cNvPicPr preferRelativeResize="0"/>
            <p:nvPr/>
          </p:nvPicPr>
          <p:blipFill rotWithShape="1">
            <a:blip r:embed="rId8">
              <a:alphaModFix/>
            </a:blip>
            <a:srcRect b="60656" l="43807" r="0" t="0"/>
            <a:stretch/>
          </p:blipFill>
          <p:spPr>
            <a:xfrm>
              <a:off x="8967412" y="3068735"/>
              <a:ext cx="319705" cy="3304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8" name="Google Shape;238;p23"/>
            <p:cNvPicPr preferRelativeResize="0"/>
            <p:nvPr/>
          </p:nvPicPr>
          <p:blipFill rotWithShape="1">
            <a:blip r:embed="rId8">
              <a:alphaModFix/>
            </a:blip>
            <a:srcRect b="60656" l="43807" r="0" t="0"/>
            <a:stretch/>
          </p:blipFill>
          <p:spPr>
            <a:xfrm>
              <a:off x="8568269" y="2524449"/>
              <a:ext cx="319705" cy="3304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9" name="Google Shape;239;p23"/>
            <p:cNvPicPr preferRelativeResize="0"/>
            <p:nvPr/>
          </p:nvPicPr>
          <p:blipFill rotWithShape="1">
            <a:blip r:embed="rId8">
              <a:alphaModFix/>
            </a:blip>
            <a:srcRect b="60656" l="43807" r="0" t="0"/>
            <a:stretch/>
          </p:blipFill>
          <p:spPr>
            <a:xfrm>
              <a:off x="8215779" y="2731796"/>
              <a:ext cx="319705" cy="3304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40" name="Google Shape;240;p23"/>
          <p:cNvSpPr txBox="1"/>
          <p:nvPr/>
        </p:nvSpPr>
        <p:spPr>
          <a:xfrm>
            <a:off x="36251" y="1694257"/>
            <a:ext cx="1176600" cy="28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i="0" lang="en" sz="1800" u="none" cap="none" strike="noStrike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rPr>
              <a:t>Routine</a:t>
            </a:r>
            <a:endParaRPr i="0" sz="1800" u="none" cap="none" strike="noStrike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241" name="Google Shape;241;p23"/>
          <p:cNvSpPr txBox="1"/>
          <p:nvPr/>
        </p:nvSpPr>
        <p:spPr>
          <a:xfrm>
            <a:off x="1157705" y="2046668"/>
            <a:ext cx="1185000" cy="3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" sz="1100" u="none" cap="none" strike="noStrike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rPr>
              <a:t>An idea becomes a design</a:t>
            </a:r>
            <a:endParaRPr i="0" sz="1100" u="none" cap="none" strike="noStrike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242" name="Google Shape;242;p23"/>
          <p:cNvSpPr txBox="1"/>
          <p:nvPr/>
        </p:nvSpPr>
        <p:spPr>
          <a:xfrm>
            <a:off x="2364723" y="2049893"/>
            <a:ext cx="1229700" cy="3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" sz="1100" u="none" cap="none" strike="noStrike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rPr>
              <a:t>Money is needed to start production</a:t>
            </a:r>
            <a:endParaRPr i="0" sz="1100" u="none" cap="none" strike="noStrike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243" name="Google Shape;243;p23"/>
          <p:cNvSpPr txBox="1"/>
          <p:nvPr/>
        </p:nvSpPr>
        <p:spPr>
          <a:xfrm>
            <a:off x="3616444" y="2046668"/>
            <a:ext cx="1207200" cy="3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" sz="1100" u="none" cap="none" strike="noStrike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rPr>
              <a:t>Start production in batches</a:t>
            </a:r>
            <a:endParaRPr i="0" sz="1100" u="none" cap="none" strike="noStrike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244" name="Google Shape;244;p23"/>
          <p:cNvSpPr txBox="1"/>
          <p:nvPr/>
        </p:nvSpPr>
        <p:spPr>
          <a:xfrm>
            <a:off x="4979926" y="2113910"/>
            <a:ext cx="1207200" cy="1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" sz="1100" u="none" cap="none" strike="noStrike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rPr>
              <a:t>Big inventory</a:t>
            </a:r>
            <a:endParaRPr i="0" sz="1100" u="none" cap="none" strike="noStrike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245" name="Google Shape;245;p23"/>
          <p:cNvSpPr txBox="1"/>
          <p:nvPr/>
        </p:nvSpPr>
        <p:spPr>
          <a:xfrm>
            <a:off x="6365760" y="2046668"/>
            <a:ext cx="1352100" cy="3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" sz="1100" u="none" cap="none" strike="noStrike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rPr>
              <a:t>Marketing campaign &amp; start of sales</a:t>
            </a:r>
            <a:endParaRPr i="0" sz="1100" u="none" cap="none" strike="noStrike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246" name="Google Shape;246;p23"/>
          <p:cNvSpPr txBox="1"/>
          <p:nvPr/>
        </p:nvSpPr>
        <p:spPr>
          <a:xfrm>
            <a:off x="7706889" y="2046668"/>
            <a:ext cx="1352100" cy="3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" sz="1100" u="none" cap="none" strike="noStrike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rPr>
              <a:t>First clients start buying the product</a:t>
            </a:r>
            <a:endParaRPr i="0" sz="1100" u="none" cap="none" strike="noStrike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247" name="Google Shape;247;p23"/>
          <p:cNvSpPr/>
          <p:nvPr/>
        </p:nvSpPr>
        <p:spPr>
          <a:xfrm>
            <a:off x="2284687" y="1466465"/>
            <a:ext cx="268200" cy="391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23"/>
          <p:cNvSpPr/>
          <p:nvPr/>
        </p:nvSpPr>
        <p:spPr>
          <a:xfrm>
            <a:off x="3423053" y="1466465"/>
            <a:ext cx="268200" cy="391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23"/>
          <p:cNvSpPr/>
          <p:nvPr/>
        </p:nvSpPr>
        <p:spPr>
          <a:xfrm>
            <a:off x="4757687" y="1466465"/>
            <a:ext cx="268200" cy="391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23"/>
          <p:cNvSpPr/>
          <p:nvPr/>
        </p:nvSpPr>
        <p:spPr>
          <a:xfrm>
            <a:off x="6210083" y="1466465"/>
            <a:ext cx="268200" cy="391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23"/>
          <p:cNvSpPr/>
          <p:nvPr/>
        </p:nvSpPr>
        <p:spPr>
          <a:xfrm>
            <a:off x="7623226" y="1466465"/>
            <a:ext cx="268200" cy="391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23"/>
          <p:cNvSpPr/>
          <p:nvPr/>
        </p:nvSpPr>
        <p:spPr>
          <a:xfrm>
            <a:off x="73638" y="3104675"/>
            <a:ext cx="8996700" cy="1346700"/>
          </a:xfrm>
          <a:prstGeom prst="roundRect">
            <a:avLst>
              <a:gd fmla="val 16667" name="adj"/>
            </a:avLst>
          </a:prstGeom>
          <a:solidFill>
            <a:srgbClr val="00B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23"/>
          <p:cNvSpPr txBox="1"/>
          <p:nvPr/>
        </p:nvSpPr>
        <p:spPr>
          <a:xfrm>
            <a:off x="36262" y="3595581"/>
            <a:ext cx="1056600" cy="28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i="0" lang="en" sz="1700" u="none" cap="none" strike="noStrike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rPr>
              <a:t>Lean</a:t>
            </a:r>
            <a:endParaRPr i="0" sz="1700" u="none" cap="none" strike="noStrike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254" name="Google Shape;254;p23"/>
          <p:cNvSpPr txBox="1"/>
          <p:nvPr/>
        </p:nvSpPr>
        <p:spPr>
          <a:xfrm>
            <a:off x="1157716" y="3977285"/>
            <a:ext cx="1185000" cy="3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" sz="1100" u="none" cap="none" strike="noStrike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rPr>
              <a:t>Study the problem</a:t>
            </a:r>
            <a:endParaRPr i="0" sz="1100" u="none" cap="none" strike="noStrike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255" name="Google Shape;255;p23"/>
          <p:cNvSpPr txBox="1"/>
          <p:nvPr/>
        </p:nvSpPr>
        <p:spPr>
          <a:xfrm>
            <a:off x="2364738" y="3928977"/>
            <a:ext cx="1229700" cy="3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" sz="1100" u="none" cap="none" strike="noStrike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rPr>
              <a:t>Verify the solution</a:t>
            </a:r>
            <a:endParaRPr i="0" sz="1100" u="none" cap="none" strike="noStrike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256" name="Google Shape;256;p23"/>
          <p:cNvSpPr txBox="1"/>
          <p:nvPr/>
        </p:nvSpPr>
        <p:spPr>
          <a:xfrm>
            <a:off x="3535421" y="4044527"/>
            <a:ext cx="1455300" cy="1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" sz="1100" u="none" cap="none" strike="noStrike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rPr>
              <a:t>Experiment</a:t>
            </a:r>
            <a:endParaRPr i="0" sz="1100" u="none" cap="none" strike="noStrike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257" name="Google Shape;257;p23"/>
          <p:cNvSpPr txBox="1"/>
          <p:nvPr/>
        </p:nvSpPr>
        <p:spPr>
          <a:xfrm>
            <a:off x="4979937" y="3977285"/>
            <a:ext cx="1207200" cy="3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" sz="1100" u="none" cap="none" strike="noStrike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rPr>
              <a:t>Learn – Build – Measure</a:t>
            </a:r>
            <a:endParaRPr i="0" sz="1100" u="none" cap="none" strike="noStrike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258" name="Google Shape;258;p23"/>
          <p:cNvSpPr txBox="1"/>
          <p:nvPr/>
        </p:nvSpPr>
        <p:spPr>
          <a:xfrm>
            <a:off x="6365762" y="3910050"/>
            <a:ext cx="1455300" cy="46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1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rPr>
              <a:t>Testers</a:t>
            </a:r>
            <a:r>
              <a:rPr i="0" lang="en" sz="1100" u="none" cap="none" strike="noStrike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rPr>
              <a:t> become potential customers </a:t>
            </a:r>
            <a:endParaRPr i="0" sz="1100" u="none" cap="none" strike="noStrike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259" name="Google Shape;259;p23"/>
          <p:cNvSpPr txBox="1"/>
          <p:nvPr/>
        </p:nvSpPr>
        <p:spPr>
          <a:xfrm>
            <a:off x="7828176" y="3977285"/>
            <a:ext cx="1352100" cy="3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" sz="1100" u="none" cap="none" strike="noStrike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rPr>
              <a:t>Sales by product improvements</a:t>
            </a:r>
            <a:endParaRPr i="0" sz="1100" u="none" cap="none" strike="noStrike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260" name="Google Shape;260;p23"/>
          <p:cNvSpPr/>
          <p:nvPr/>
        </p:nvSpPr>
        <p:spPr>
          <a:xfrm>
            <a:off x="2284698" y="3367788"/>
            <a:ext cx="268200" cy="391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23"/>
          <p:cNvSpPr/>
          <p:nvPr/>
        </p:nvSpPr>
        <p:spPr>
          <a:xfrm>
            <a:off x="3423064" y="3367788"/>
            <a:ext cx="268200" cy="391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23"/>
          <p:cNvSpPr/>
          <p:nvPr/>
        </p:nvSpPr>
        <p:spPr>
          <a:xfrm>
            <a:off x="4757698" y="3367788"/>
            <a:ext cx="268200" cy="391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23"/>
          <p:cNvSpPr/>
          <p:nvPr/>
        </p:nvSpPr>
        <p:spPr>
          <a:xfrm>
            <a:off x="6210094" y="3367788"/>
            <a:ext cx="268200" cy="391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23"/>
          <p:cNvSpPr/>
          <p:nvPr/>
        </p:nvSpPr>
        <p:spPr>
          <a:xfrm>
            <a:off x="7623237" y="3367788"/>
            <a:ext cx="268200" cy="391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5" name="Google Shape;265;p2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515929" y="3413113"/>
            <a:ext cx="490269" cy="411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15860" y="3276453"/>
            <a:ext cx="541562" cy="537561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3"/>
          <p:cNvSpPr/>
          <p:nvPr/>
        </p:nvSpPr>
        <p:spPr>
          <a:xfrm rot="-5400000">
            <a:off x="2942663" y="3596763"/>
            <a:ext cx="89700" cy="411300"/>
          </a:xfrm>
          <a:prstGeom prst="curvedRightArrow">
            <a:avLst>
              <a:gd fmla="val 25000" name="adj1"/>
              <a:gd fmla="val 85973" name="adj2"/>
              <a:gd fmla="val 36053" name="adj3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B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23"/>
          <p:cNvSpPr/>
          <p:nvPr/>
        </p:nvSpPr>
        <p:spPr>
          <a:xfrm rot="5400000">
            <a:off x="2930712" y="3467982"/>
            <a:ext cx="89700" cy="411300"/>
          </a:xfrm>
          <a:prstGeom prst="curvedRightArrow">
            <a:avLst>
              <a:gd fmla="val 25000" name="adj1"/>
              <a:gd fmla="val 81478" name="adj2"/>
              <a:gd fmla="val 36053" name="adj3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B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9" name="Google Shape;269;p2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900537" y="3233388"/>
            <a:ext cx="520554" cy="5848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_talk_white.png" id="270" name="Google Shape;270;p23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5135819" y="3291827"/>
            <a:ext cx="347188" cy="2747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_settings_white.png" id="271" name="Google Shape;271;p23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5769153" y="3317729"/>
            <a:ext cx="329491" cy="2607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_design_white.png" id="272" name="Google Shape;272;p23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5460536" y="3717227"/>
            <a:ext cx="347188" cy="274797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23"/>
          <p:cNvSpPr/>
          <p:nvPr/>
        </p:nvSpPr>
        <p:spPr>
          <a:xfrm rot="-8480412">
            <a:off x="5930317" y="3589962"/>
            <a:ext cx="90284" cy="331748"/>
          </a:xfrm>
          <a:prstGeom prst="curvedRightArrow">
            <a:avLst>
              <a:gd fmla="val 25000" name="adj1"/>
              <a:gd fmla="val 85973" name="adj2"/>
              <a:gd fmla="val 36053" name="adj3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B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23"/>
          <p:cNvSpPr/>
          <p:nvPr/>
        </p:nvSpPr>
        <p:spPr>
          <a:xfrm rot="4337217">
            <a:off x="5526455" y="3080556"/>
            <a:ext cx="82827" cy="357675"/>
          </a:xfrm>
          <a:prstGeom prst="curvedRightArrow">
            <a:avLst>
              <a:gd fmla="val 25000" name="adj1"/>
              <a:gd fmla="val 85973" name="adj2"/>
              <a:gd fmla="val 36053" name="adj3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B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23"/>
          <p:cNvSpPr/>
          <p:nvPr/>
        </p:nvSpPr>
        <p:spPr>
          <a:xfrm rot="-1277841">
            <a:off x="5286812" y="3580081"/>
            <a:ext cx="94987" cy="312804"/>
          </a:xfrm>
          <a:prstGeom prst="curvedRightArrow">
            <a:avLst>
              <a:gd fmla="val 25000" name="adj1"/>
              <a:gd fmla="val 85973" name="adj2"/>
              <a:gd fmla="val 36053" name="adj3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B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6" name="Google Shape;276;p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640256" y="3337476"/>
            <a:ext cx="390103" cy="437779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23"/>
          <p:cNvSpPr/>
          <p:nvPr/>
        </p:nvSpPr>
        <p:spPr>
          <a:xfrm rot="-5400000">
            <a:off x="6851894" y="3606817"/>
            <a:ext cx="89700" cy="411300"/>
          </a:xfrm>
          <a:prstGeom prst="curvedRightArrow">
            <a:avLst>
              <a:gd fmla="val 25000" name="adj1"/>
              <a:gd fmla="val 85973" name="adj2"/>
              <a:gd fmla="val 36053" name="adj3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B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23"/>
          <p:cNvSpPr/>
          <p:nvPr/>
        </p:nvSpPr>
        <p:spPr>
          <a:xfrm rot="5400000">
            <a:off x="6839942" y="3478037"/>
            <a:ext cx="89700" cy="411300"/>
          </a:xfrm>
          <a:prstGeom prst="curvedRightArrow">
            <a:avLst>
              <a:gd fmla="val 25000" name="adj1"/>
              <a:gd fmla="val 81478" name="adj2"/>
              <a:gd fmla="val 36053" name="adj3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B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9" name="Google Shape;279;p23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6970185" y="3196862"/>
            <a:ext cx="341288" cy="2114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23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 flipH="1">
            <a:off x="7357818" y="3577387"/>
            <a:ext cx="110931" cy="196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23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 flipH="1">
            <a:off x="7172459" y="3418835"/>
            <a:ext cx="110931" cy="196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3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7220836" y="3608323"/>
            <a:ext cx="127714" cy="201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23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7292943" y="3384252"/>
            <a:ext cx="125117" cy="19700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4" name="Google Shape;284;p23"/>
          <p:cNvGrpSpPr/>
          <p:nvPr/>
        </p:nvGrpSpPr>
        <p:grpSpPr>
          <a:xfrm>
            <a:off x="4285896" y="3343324"/>
            <a:ext cx="239140" cy="206549"/>
            <a:chOff x="5880611" y="5199948"/>
            <a:chExt cx="319705" cy="330902"/>
          </a:xfrm>
        </p:grpSpPr>
        <p:pic>
          <p:nvPicPr>
            <p:cNvPr id="285" name="Google Shape;285;p23"/>
            <p:cNvPicPr preferRelativeResize="0"/>
            <p:nvPr/>
          </p:nvPicPr>
          <p:blipFill rotWithShape="1">
            <a:blip r:embed="rId8">
              <a:alphaModFix/>
            </a:blip>
            <a:srcRect b="83663" l="43807" r="0" t="0"/>
            <a:stretch/>
          </p:blipFill>
          <p:spPr>
            <a:xfrm>
              <a:off x="5880611" y="5199948"/>
              <a:ext cx="319705" cy="13722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6" name="Google Shape;286;p23"/>
            <p:cNvSpPr/>
            <p:nvPr/>
          </p:nvSpPr>
          <p:spPr>
            <a:xfrm>
              <a:off x="5946775" y="5340350"/>
              <a:ext cx="209400" cy="190500"/>
            </a:xfrm>
            <a:prstGeom prst="rect">
              <a:avLst/>
            </a:prstGeom>
            <a:noFill/>
            <a:ln cap="flat" cmpd="sng" w="19050">
              <a:solidFill>
                <a:srgbClr val="000000"/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87" name="Google Shape;287;p23"/>
            <p:cNvCxnSpPr/>
            <p:nvPr/>
          </p:nvCxnSpPr>
          <p:spPr>
            <a:xfrm>
              <a:off x="5953125" y="5403850"/>
              <a:ext cx="209400" cy="0"/>
            </a:xfrm>
            <a:prstGeom prst="straightConnector1">
              <a:avLst/>
            </a:prstGeom>
            <a:noFill/>
            <a:ln cap="flat" cmpd="sng" w="12700">
              <a:solidFill>
                <a:srgbClr val="000000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  <p:cxnSp>
          <p:nvCxnSpPr>
            <p:cNvPr id="288" name="Google Shape;288;p23"/>
            <p:cNvCxnSpPr/>
            <p:nvPr/>
          </p:nvCxnSpPr>
          <p:spPr>
            <a:xfrm rot="10800000">
              <a:off x="6029325" y="5337174"/>
              <a:ext cx="0" cy="180000"/>
            </a:xfrm>
            <a:prstGeom prst="straightConnector1">
              <a:avLst/>
            </a:prstGeom>
            <a:noFill/>
            <a:ln cap="flat" cmpd="sng" w="12700">
              <a:solidFill>
                <a:srgbClr val="000000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  <p:cxnSp>
          <p:nvCxnSpPr>
            <p:cNvPr id="289" name="Google Shape;289;p23"/>
            <p:cNvCxnSpPr/>
            <p:nvPr/>
          </p:nvCxnSpPr>
          <p:spPr>
            <a:xfrm rot="10800000">
              <a:off x="6089650" y="5337174"/>
              <a:ext cx="0" cy="180000"/>
            </a:xfrm>
            <a:prstGeom prst="straightConnector1">
              <a:avLst/>
            </a:prstGeom>
            <a:noFill/>
            <a:ln cap="flat" cmpd="sng" w="12700">
              <a:solidFill>
                <a:srgbClr val="000000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290" name="Google Shape;290;p23"/>
          <p:cNvGrpSpPr/>
          <p:nvPr/>
        </p:nvGrpSpPr>
        <p:grpSpPr>
          <a:xfrm>
            <a:off x="4452140" y="3541514"/>
            <a:ext cx="239140" cy="206549"/>
            <a:chOff x="5880611" y="5199948"/>
            <a:chExt cx="319705" cy="330902"/>
          </a:xfrm>
        </p:grpSpPr>
        <p:pic>
          <p:nvPicPr>
            <p:cNvPr id="291" name="Google Shape;291;p23"/>
            <p:cNvPicPr preferRelativeResize="0"/>
            <p:nvPr/>
          </p:nvPicPr>
          <p:blipFill rotWithShape="1">
            <a:blip r:embed="rId8">
              <a:alphaModFix/>
            </a:blip>
            <a:srcRect b="83663" l="43807" r="0" t="0"/>
            <a:stretch/>
          </p:blipFill>
          <p:spPr>
            <a:xfrm>
              <a:off x="5880611" y="5199948"/>
              <a:ext cx="319705" cy="13722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2" name="Google Shape;292;p23"/>
            <p:cNvSpPr/>
            <p:nvPr/>
          </p:nvSpPr>
          <p:spPr>
            <a:xfrm>
              <a:off x="5946775" y="5340350"/>
              <a:ext cx="209400" cy="190500"/>
            </a:xfrm>
            <a:prstGeom prst="rect">
              <a:avLst/>
            </a:prstGeom>
            <a:noFill/>
            <a:ln cap="flat" cmpd="sng" w="19050">
              <a:solidFill>
                <a:srgbClr val="000000"/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93" name="Google Shape;293;p23"/>
            <p:cNvCxnSpPr/>
            <p:nvPr/>
          </p:nvCxnSpPr>
          <p:spPr>
            <a:xfrm>
              <a:off x="5953125" y="5403850"/>
              <a:ext cx="209400" cy="0"/>
            </a:xfrm>
            <a:prstGeom prst="straightConnector1">
              <a:avLst/>
            </a:prstGeom>
            <a:noFill/>
            <a:ln cap="flat" cmpd="sng" w="12700">
              <a:solidFill>
                <a:srgbClr val="000000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  <p:cxnSp>
          <p:nvCxnSpPr>
            <p:cNvPr id="294" name="Google Shape;294;p23"/>
            <p:cNvCxnSpPr/>
            <p:nvPr/>
          </p:nvCxnSpPr>
          <p:spPr>
            <a:xfrm rot="10800000">
              <a:off x="6029325" y="5337174"/>
              <a:ext cx="0" cy="180000"/>
            </a:xfrm>
            <a:prstGeom prst="straightConnector1">
              <a:avLst/>
            </a:prstGeom>
            <a:noFill/>
            <a:ln cap="flat" cmpd="sng" w="12700">
              <a:solidFill>
                <a:srgbClr val="000000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  <p:cxnSp>
          <p:nvCxnSpPr>
            <p:cNvPr id="295" name="Google Shape;295;p23"/>
            <p:cNvCxnSpPr/>
            <p:nvPr/>
          </p:nvCxnSpPr>
          <p:spPr>
            <a:xfrm rot="10800000">
              <a:off x="6089650" y="5337174"/>
              <a:ext cx="0" cy="180000"/>
            </a:xfrm>
            <a:prstGeom prst="straightConnector1">
              <a:avLst/>
            </a:prstGeom>
            <a:noFill/>
            <a:ln cap="flat" cmpd="sng" w="12700">
              <a:solidFill>
                <a:srgbClr val="000000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296" name="Google Shape;296;p23"/>
          <p:cNvGrpSpPr/>
          <p:nvPr/>
        </p:nvGrpSpPr>
        <p:grpSpPr>
          <a:xfrm>
            <a:off x="4499639" y="3277922"/>
            <a:ext cx="239140" cy="206549"/>
            <a:chOff x="5880611" y="5199948"/>
            <a:chExt cx="319705" cy="330902"/>
          </a:xfrm>
        </p:grpSpPr>
        <p:pic>
          <p:nvPicPr>
            <p:cNvPr id="297" name="Google Shape;297;p23"/>
            <p:cNvPicPr preferRelativeResize="0"/>
            <p:nvPr/>
          </p:nvPicPr>
          <p:blipFill rotWithShape="1">
            <a:blip r:embed="rId8">
              <a:alphaModFix/>
            </a:blip>
            <a:srcRect b="83663" l="43807" r="0" t="0"/>
            <a:stretch/>
          </p:blipFill>
          <p:spPr>
            <a:xfrm>
              <a:off x="5880611" y="5199948"/>
              <a:ext cx="319705" cy="13722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8" name="Google Shape;298;p23"/>
            <p:cNvSpPr/>
            <p:nvPr/>
          </p:nvSpPr>
          <p:spPr>
            <a:xfrm>
              <a:off x="5946775" y="5340350"/>
              <a:ext cx="209400" cy="190500"/>
            </a:xfrm>
            <a:prstGeom prst="rect">
              <a:avLst/>
            </a:prstGeom>
            <a:noFill/>
            <a:ln cap="flat" cmpd="sng" w="19050">
              <a:solidFill>
                <a:srgbClr val="000000"/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99" name="Google Shape;299;p23"/>
            <p:cNvCxnSpPr/>
            <p:nvPr/>
          </p:nvCxnSpPr>
          <p:spPr>
            <a:xfrm>
              <a:off x="5953125" y="5403850"/>
              <a:ext cx="209400" cy="0"/>
            </a:xfrm>
            <a:prstGeom prst="straightConnector1">
              <a:avLst/>
            </a:prstGeom>
            <a:noFill/>
            <a:ln cap="flat" cmpd="sng" w="12700">
              <a:solidFill>
                <a:srgbClr val="000000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  <p:cxnSp>
          <p:nvCxnSpPr>
            <p:cNvPr id="300" name="Google Shape;300;p23"/>
            <p:cNvCxnSpPr/>
            <p:nvPr/>
          </p:nvCxnSpPr>
          <p:spPr>
            <a:xfrm rot="10800000">
              <a:off x="6029325" y="5337174"/>
              <a:ext cx="0" cy="180000"/>
            </a:xfrm>
            <a:prstGeom prst="straightConnector1">
              <a:avLst/>
            </a:prstGeom>
            <a:noFill/>
            <a:ln cap="flat" cmpd="sng" w="12700">
              <a:solidFill>
                <a:srgbClr val="000000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  <p:cxnSp>
          <p:nvCxnSpPr>
            <p:cNvPr id="301" name="Google Shape;301;p23"/>
            <p:cNvCxnSpPr/>
            <p:nvPr/>
          </p:nvCxnSpPr>
          <p:spPr>
            <a:xfrm rot="10800000">
              <a:off x="6089650" y="5337174"/>
              <a:ext cx="0" cy="180000"/>
            </a:xfrm>
            <a:prstGeom prst="straightConnector1">
              <a:avLst/>
            </a:prstGeom>
            <a:noFill/>
            <a:ln cap="flat" cmpd="sng" w="12700">
              <a:solidFill>
                <a:srgbClr val="000000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pic>
        <p:nvPicPr>
          <p:cNvPr id="302" name="Google Shape;302;p23"/>
          <p:cNvPicPr preferRelativeResize="0"/>
          <p:nvPr/>
        </p:nvPicPr>
        <p:blipFill rotWithShape="1">
          <a:blip r:embed="rId8">
            <a:alphaModFix/>
          </a:blip>
          <a:srcRect b="60656" l="43807" r="0" t="0"/>
          <a:stretch/>
        </p:blipFill>
        <p:spPr>
          <a:xfrm>
            <a:off x="5526096" y="3440616"/>
            <a:ext cx="239141" cy="2062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23"/>
          <p:cNvPicPr preferRelativeResize="0"/>
          <p:nvPr/>
        </p:nvPicPr>
        <p:blipFill rotWithShape="1">
          <a:blip r:embed="rId8">
            <a:alphaModFix/>
          </a:blip>
          <a:srcRect b="60656" l="43807" r="0" t="0"/>
          <a:stretch/>
        </p:blipFill>
        <p:spPr>
          <a:xfrm>
            <a:off x="8046214" y="3694343"/>
            <a:ext cx="129556" cy="1117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23"/>
          <p:cNvPicPr preferRelativeResize="0"/>
          <p:nvPr/>
        </p:nvPicPr>
        <p:blipFill rotWithShape="1">
          <a:blip r:embed="rId8">
            <a:alphaModFix/>
          </a:blip>
          <a:srcRect b="60656" l="43807" r="0" t="0"/>
          <a:stretch/>
        </p:blipFill>
        <p:spPr>
          <a:xfrm>
            <a:off x="8155419" y="3581725"/>
            <a:ext cx="157463" cy="135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23"/>
          <p:cNvPicPr preferRelativeResize="0"/>
          <p:nvPr/>
        </p:nvPicPr>
        <p:blipFill rotWithShape="1">
          <a:blip r:embed="rId8">
            <a:alphaModFix/>
          </a:blip>
          <a:srcRect b="60656" l="43807" r="0" t="0"/>
          <a:stretch/>
        </p:blipFill>
        <p:spPr>
          <a:xfrm>
            <a:off x="8266814" y="3425614"/>
            <a:ext cx="198221" cy="170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536473" y="3325940"/>
            <a:ext cx="433387" cy="486351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23"/>
          <p:cNvSpPr/>
          <p:nvPr/>
        </p:nvSpPr>
        <p:spPr>
          <a:xfrm>
            <a:off x="3774875" y="2877275"/>
            <a:ext cx="5295600" cy="1819200"/>
          </a:xfrm>
          <a:prstGeom prst="flowChartAlternateProcess">
            <a:avLst/>
          </a:prstGeom>
          <a:noFill/>
          <a:ln cap="flat" cmpd="sng" w="28575">
            <a:solidFill>
              <a:srgbClr val="00D4A1"/>
            </a:solidFill>
            <a:prstDash val="lgDash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4"/>
          <p:cNvSpPr/>
          <p:nvPr/>
        </p:nvSpPr>
        <p:spPr>
          <a:xfrm>
            <a:off x="311700" y="278775"/>
            <a:ext cx="3507000" cy="302100"/>
          </a:xfrm>
          <a:prstGeom prst="rect">
            <a:avLst/>
          </a:prstGeom>
          <a:solidFill>
            <a:srgbClr val="00B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Market Testing - Measure the right results</a:t>
            </a:r>
            <a:endParaRPr>
              <a:solidFill>
                <a:srgbClr val="3C4043"/>
              </a:solidFill>
            </a:endParaRPr>
          </a:p>
        </p:txBody>
      </p:sp>
      <p:grpSp>
        <p:nvGrpSpPr>
          <p:cNvPr id="313" name="Google Shape;313;p24"/>
          <p:cNvGrpSpPr/>
          <p:nvPr/>
        </p:nvGrpSpPr>
        <p:grpSpPr>
          <a:xfrm>
            <a:off x="2235268" y="925263"/>
            <a:ext cx="4673456" cy="3727175"/>
            <a:chOff x="5463822" y="2904190"/>
            <a:chExt cx="4445406" cy="3800525"/>
          </a:xfrm>
        </p:grpSpPr>
        <p:sp>
          <p:nvSpPr>
            <p:cNvPr id="314" name="Google Shape;314;p24"/>
            <p:cNvSpPr/>
            <p:nvPr/>
          </p:nvSpPr>
          <p:spPr>
            <a:xfrm>
              <a:off x="6611552" y="3300312"/>
              <a:ext cx="2139000" cy="2140200"/>
            </a:xfrm>
            <a:prstGeom prst="ellipse">
              <a:avLst/>
            </a:prstGeom>
            <a:noFill/>
            <a:ln cap="flat" cmpd="sng" w="38100">
              <a:solidFill>
                <a:srgbClr val="6D6D6D"/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24"/>
            <p:cNvSpPr/>
            <p:nvPr/>
          </p:nvSpPr>
          <p:spPr>
            <a:xfrm>
              <a:off x="7289791" y="2922461"/>
              <a:ext cx="776700" cy="776700"/>
            </a:xfrm>
            <a:prstGeom prst="ellipse">
              <a:avLst/>
            </a:prstGeom>
            <a:solidFill>
              <a:srgbClr val="C8C8C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E011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24"/>
            <p:cNvSpPr/>
            <p:nvPr/>
          </p:nvSpPr>
          <p:spPr>
            <a:xfrm>
              <a:off x="6359267" y="4545738"/>
              <a:ext cx="776700" cy="776700"/>
            </a:xfrm>
            <a:prstGeom prst="ellipse">
              <a:avLst/>
            </a:prstGeom>
            <a:solidFill>
              <a:srgbClr val="C8C8C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E011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317;p24"/>
            <p:cNvSpPr/>
            <p:nvPr/>
          </p:nvSpPr>
          <p:spPr>
            <a:xfrm>
              <a:off x="8220314" y="4551964"/>
              <a:ext cx="776700" cy="776700"/>
            </a:xfrm>
            <a:prstGeom prst="ellipse">
              <a:avLst/>
            </a:prstGeom>
            <a:solidFill>
              <a:srgbClr val="C8C8C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E011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icon_lamp_white.png" id="318" name="Google Shape;318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02104" y="3017511"/>
              <a:ext cx="360000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24"/>
            <p:cNvSpPr txBox="1"/>
            <p:nvPr/>
          </p:nvSpPr>
          <p:spPr>
            <a:xfrm>
              <a:off x="7381842" y="3342710"/>
              <a:ext cx="6054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Ideas</a:t>
              </a:r>
              <a:endParaRPr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pic>
          <p:nvPicPr>
            <p:cNvPr descr="icon_analytics_white.png" id="320" name="Google Shape;320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567596" y="4636182"/>
              <a:ext cx="360000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1" name="Google Shape;321;p24"/>
            <p:cNvSpPr txBox="1"/>
            <p:nvPr/>
          </p:nvSpPr>
          <p:spPr>
            <a:xfrm>
              <a:off x="6491756" y="4938579"/>
              <a:ext cx="5118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Data</a:t>
              </a:r>
              <a:endParaRPr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322" name="Google Shape;322;p24"/>
            <p:cNvSpPr txBox="1"/>
            <p:nvPr/>
          </p:nvSpPr>
          <p:spPr>
            <a:xfrm>
              <a:off x="8264269" y="4938589"/>
              <a:ext cx="6888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Product</a:t>
              </a:r>
              <a:endParaRPr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323" name="Google Shape;323;p24"/>
            <p:cNvSpPr/>
            <p:nvPr/>
          </p:nvSpPr>
          <p:spPr>
            <a:xfrm>
              <a:off x="8829228" y="2904190"/>
              <a:ext cx="1080000" cy="1080000"/>
            </a:xfrm>
            <a:prstGeom prst="ellipse">
              <a:avLst/>
            </a:prstGeom>
            <a:solidFill>
              <a:srgbClr val="00B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24"/>
            <p:cNvSpPr/>
            <p:nvPr/>
          </p:nvSpPr>
          <p:spPr>
            <a:xfrm>
              <a:off x="7126786" y="5624715"/>
              <a:ext cx="1080000" cy="1080000"/>
            </a:xfrm>
            <a:prstGeom prst="ellipse">
              <a:avLst/>
            </a:prstGeom>
            <a:solidFill>
              <a:srgbClr val="00B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" name="Google Shape;325;p24"/>
            <p:cNvSpPr/>
            <p:nvPr/>
          </p:nvSpPr>
          <p:spPr>
            <a:xfrm>
              <a:off x="5463822" y="2904190"/>
              <a:ext cx="1080000" cy="1080000"/>
            </a:xfrm>
            <a:prstGeom prst="ellipse">
              <a:avLst/>
            </a:prstGeom>
            <a:solidFill>
              <a:srgbClr val="00B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" name="Google Shape;326;p24"/>
            <p:cNvSpPr txBox="1"/>
            <p:nvPr/>
          </p:nvSpPr>
          <p:spPr>
            <a:xfrm>
              <a:off x="5582608" y="3586469"/>
              <a:ext cx="843600" cy="23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Learn</a:t>
              </a:r>
              <a:endParaRPr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327" name="Google Shape;327;p24"/>
            <p:cNvSpPr txBox="1"/>
            <p:nvPr/>
          </p:nvSpPr>
          <p:spPr>
            <a:xfrm>
              <a:off x="8951288" y="3620102"/>
              <a:ext cx="843600" cy="23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Improve</a:t>
              </a:r>
              <a:endParaRPr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328" name="Google Shape;328;p24"/>
            <p:cNvSpPr txBox="1"/>
            <p:nvPr/>
          </p:nvSpPr>
          <p:spPr>
            <a:xfrm>
              <a:off x="7257982" y="6321412"/>
              <a:ext cx="843600" cy="23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Measure</a:t>
              </a:r>
              <a:endParaRPr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pic>
          <p:nvPicPr>
            <p:cNvPr descr="icon_talk_white.png" id="329" name="Google Shape;329;p2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740702" y="3081510"/>
              <a:ext cx="540000" cy="54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icon_settings_white.png" id="330" name="Google Shape;330;p24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9148234" y="3093524"/>
              <a:ext cx="512474" cy="5124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icon_design_white.png" id="331" name="Google Shape;331;p24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7413455" y="5775877"/>
              <a:ext cx="540000" cy="5400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332" name="Google Shape;332;p24"/>
            <p:cNvCxnSpPr/>
            <p:nvPr/>
          </p:nvCxnSpPr>
          <p:spPr>
            <a:xfrm flipH="1">
              <a:off x="8736142" y="4016455"/>
              <a:ext cx="36900" cy="149100"/>
            </a:xfrm>
            <a:prstGeom prst="straightConnector1">
              <a:avLst/>
            </a:prstGeom>
            <a:noFill/>
            <a:ln cap="flat" cmpd="sng" w="38100">
              <a:solidFill>
                <a:srgbClr val="6D6D6D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33" name="Google Shape;333;p24"/>
            <p:cNvCxnSpPr/>
            <p:nvPr/>
          </p:nvCxnSpPr>
          <p:spPr>
            <a:xfrm>
              <a:off x="8621604" y="4057753"/>
              <a:ext cx="108000" cy="108000"/>
            </a:xfrm>
            <a:prstGeom prst="straightConnector1">
              <a:avLst/>
            </a:prstGeom>
            <a:noFill/>
            <a:ln cap="flat" cmpd="sng" w="38100">
              <a:solidFill>
                <a:srgbClr val="6D6D6D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34" name="Google Shape;334;p24"/>
            <p:cNvCxnSpPr/>
            <p:nvPr/>
          </p:nvCxnSpPr>
          <p:spPr>
            <a:xfrm flipH="1">
              <a:off x="7442302" y="5355272"/>
              <a:ext cx="115800" cy="56100"/>
            </a:xfrm>
            <a:prstGeom prst="straightConnector1">
              <a:avLst/>
            </a:prstGeom>
            <a:noFill/>
            <a:ln cap="flat" cmpd="sng" w="38100">
              <a:solidFill>
                <a:srgbClr val="6D6D6D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35" name="Google Shape;335;p24"/>
            <p:cNvCxnSpPr/>
            <p:nvPr/>
          </p:nvCxnSpPr>
          <p:spPr>
            <a:xfrm>
              <a:off x="7437640" y="5413779"/>
              <a:ext cx="99900" cy="93000"/>
            </a:xfrm>
            <a:prstGeom prst="straightConnector1">
              <a:avLst/>
            </a:prstGeom>
            <a:noFill/>
            <a:ln cap="flat" cmpd="sng" w="38100">
              <a:solidFill>
                <a:srgbClr val="6D6D6D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36" name="Google Shape;336;p24"/>
            <p:cNvCxnSpPr/>
            <p:nvPr/>
          </p:nvCxnSpPr>
          <p:spPr>
            <a:xfrm flipH="1" rot="10800000">
              <a:off x="6800916" y="3589584"/>
              <a:ext cx="158400" cy="41400"/>
            </a:xfrm>
            <a:prstGeom prst="straightConnector1">
              <a:avLst/>
            </a:prstGeom>
            <a:noFill/>
            <a:ln cap="flat" cmpd="sng" w="38100">
              <a:solidFill>
                <a:srgbClr val="6D6D6D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37" name="Google Shape;337;p24"/>
            <p:cNvCxnSpPr/>
            <p:nvPr/>
          </p:nvCxnSpPr>
          <p:spPr>
            <a:xfrm flipH="1">
              <a:off x="6935268" y="3589682"/>
              <a:ext cx="10200" cy="147900"/>
            </a:xfrm>
            <a:prstGeom prst="straightConnector1">
              <a:avLst/>
            </a:prstGeom>
            <a:noFill/>
            <a:ln cap="flat" cmpd="sng" w="38100">
              <a:solidFill>
                <a:srgbClr val="6D6D6D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pic>
        <p:nvPicPr>
          <p:cNvPr descr="producticonblue.png" id="338" name="Google Shape;338;p2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389380" y="2620293"/>
            <a:ext cx="337120" cy="3371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5"/>
          <p:cNvSpPr/>
          <p:nvPr/>
        </p:nvSpPr>
        <p:spPr>
          <a:xfrm>
            <a:off x="311700" y="278775"/>
            <a:ext cx="2907000" cy="302100"/>
          </a:xfrm>
          <a:prstGeom prst="rect">
            <a:avLst/>
          </a:prstGeom>
          <a:solidFill>
            <a:srgbClr val="00B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Market Testing - What’s the Plan?</a:t>
            </a:r>
            <a:endParaRPr>
              <a:solidFill>
                <a:srgbClr val="3C4043"/>
              </a:solidFill>
            </a:endParaRPr>
          </a:p>
        </p:txBody>
      </p:sp>
      <p:grpSp>
        <p:nvGrpSpPr>
          <p:cNvPr id="344" name="Google Shape;344;p25"/>
          <p:cNvGrpSpPr/>
          <p:nvPr/>
        </p:nvGrpSpPr>
        <p:grpSpPr>
          <a:xfrm>
            <a:off x="2313793" y="1030038"/>
            <a:ext cx="4673456" cy="3727175"/>
            <a:chOff x="5463822" y="2904190"/>
            <a:chExt cx="4445406" cy="3800525"/>
          </a:xfrm>
        </p:grpSpPr>
        <p:sp>
          <p:nvSpPr>
            <p:cNvPr id="345" name="Google Shape;345;p25"/>
            <p:cNvSpPr/>
            <p:nvPr/>
          </p:nvSpPr>
          <p:spPr>
            <a:xfrm>
              <a:off x="6611552" y="3300312"/>
              <a:ext cx="2139000" cy="2140200"/>
            </a:xfrm>
            <a:prstGeom prst="ellipse">
              <a:avLst/>
            </a:prstGeom>
            <a:noFill/>
            <a:ln cap="flat" cmpd="sng" w="38100">
              <a:solidFill>
                <a:srgbClr val="6D6D6D"/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" name="Google Shape;346;p25"/>
            <p:cNvSpPr/>
            <p:nvPr/>
          </p:nvSpPr>
          <p:spPr>
            <a:xfrm>
              <a:off x="7289791" y="2922461"/>
              <a:ext cx="776700" cy="776700"/>
            </a:xfrm>
            <a:prstGeom prst="ellipse">
              <a:avLst/>
            </a:prstGeom>
            <a:solidFill>
              <a:srgbClr val="C8C8C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E011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" name="Google Shape;347;p25"/>
            <p:cNvSpPr/>
            <p:nvPr/>
          </p:nvSpPr>
          <p:spPr>
            <a:xfrm>
              <a:off x="6359267" y="4545738"/>
              <a:ext cx="776700" cy="776700"/>
            </a:xfrm>
            <a:prstGeom prst="ellipse">
              <a:avLst/>
            </a:prstGeom>
            <a:solidFill>
              <a:srgbClr val="C8C8C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E011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348;p25"/>
            <p:cNvSpPr/>
            <p:nvPr/>
          </p:nvSpPr>
          <p:spPr>
            <a:xfrm>
              <a:off x="8220314" y="4551964"/>
              <a:ext cx="776700" cy="776700"/>
            </a:xfrm>
            <a:prstGeom prst="ellipse">
              <a:avLst/>
            </a:prstGeom>
            <a:solidFill>
              <a:srgbClr val="C8C8C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E011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icon_lamp_white.png" id="349" name="Google Shape;349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02104" y="3017511"/>
              <a:ext cx="360000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0" name="Google Shape;350;p25"/>
            <p:cNvSpPr txBox="1"/>
            <p:nvPr/>
          </p:nvSpPr>
          <p:spPr>
            <a:xfrm>
              <a:off x="7381842" y="3342710"/>
              <a:ext cx="6054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Ideas</a:t>
              </a:r>
              <a:endParaRPr/>
            </a:p>
          </p:txBody>
        </p:sp>
        <p:pic>
          <p:nvPicPr>
            <p:cNvPr descr="icon_analytics_white.png" id="351" name="Google Shape;351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567596" y="4636182"/>
              <a:ext cx="360000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2" name="Google Shape;352;p25"/>
            <p:cNvSpPr txBox="1"/>
            <p:nvPr/>
          </p:nvSpPr>
          <p:spPr>
            <a:xfrm>
              <a:off x="6491756" y="4938579"/>
              <a:ext cx="5118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Data</a:t>
              </a:r>
              <a:endParaRPr/>
            </a:p>
          </p:txBody>
        </p:sp>
        <p:sp>
          <p:nvSpPr>
            <p:cNvPr id="353" name="Google Shape;353;p25"/>
            <p:cNvSpPr txBox="1"/>
            <p:nvPr/>
          </p:nvSpPr>
          <p:spPr>
            <a:xfrm>
              <a:off x="8281498" y="4972213"/>
              <a:ext cx="6888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Product</a:t>
              </a:r>
              <a:endParaRPr/>
            </a:p>
          </p:txBody>
        </p:sp>
        <p:sp>
          <p:nvSpPr>
            <p:cNvPr id="354" name="Google Shape;354;p25"/>
            <p:cNvSpPr/>
            <p:nvPr/>
          </p:nvSpPr>
          <p:spPr>
            <a:xfrm>
              <a:off x="8829228" y="2904190"/>
              <a:ext cx="1080000" cy="1080000"/>
            </a:xfrm>
            <a:prstGeom prst="ellipse">
              <a:avLst/>
            </a:prstGeom>
            <a:solidFill>
              <a:srgbClr val="00B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" name="Google Shape;355;p25"/>
            <p:cNvSpPr/>
            <p:nvPr/>
          </p:nvSpPr>
          <p:spPr>
            <a:xfrm>
              <a:off x="7126786" y="5624715"/>
              <a:ext cx="1080000" cy="1080000"/>
            </a:xfrm>
            <a:prstGeom prst="ellipse">
              <a:avLst/>
            </a:prstGeom>
            <a:solidFill>
              <a:srgbClr val="00B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" name="Google Shape;356;p25"/>
            <p:cNvSpPr/>
            <p:nvPr/>
          </p:nvSpPr>
          <p:spPr>
            <a:xfrm>
              <a:off x="5463822" y="2904190"/>
              <a:ext cx="1080000" cy="1080000"/>
            </a:xfrm>
            <a:prstGeom prst="ellipse">
              <a:avLst/>
            </a:prstGeom>
            <a:solidFill>
              <a:srgbClr val="00B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" name="Google Shape;357;p25"/>
            <p:cNvSpPr txBox="1"/>
            <p:nvPr/>
          </p:nvSpPr>
          <p:spPr>
            <a:xfrm>
              <a:off x="5582608" y="3586469"/>
              <a:ext cx="843600" cy="23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Learn</a:t>
              </a:r>
              <a:endParaRPr/>
            </a:p>
          </p:txBody>
        </p:sp>
        <p:sp>
          <p:nvSpPr>
            <p:cNvPr id="358" name="Google Shape;358;p25"/>
            <p:cNvSpPr txBox="1"/>
            <p:nvPr/>
          </p:nvSpPr>
          <p:spPr>
            <a:xfrm>
              <a:off x="8951288" y="3620102"/>
              <a:ext cx="843600" cy="23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Improve</a:t>
              </a:r>
              <a:endParaRPr/>
            </a:p>
          </p:txBody>
        </p:sp>
        <p:sp>
          <p:nvSpPr>
            <p:cNvPr id="359" name="Google Shape;359;p25"/>
            <p:cNvSpPr txBox="1"/>
            <p:nvPr/>
          </p:nvSpPr>
          <p:spPr>
            <a:xfrm>
              <a:off x="7257982" y="6321412"/>
              <a:ext cx="843600" cy="23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Measure</a:t>
              </a:r>
              <a:endParaRPr/>
            </a:p>
          </p:txBody>
        </p:sp>
        <p:pic>
          <p:nvPicPr>
            <p:cNvPr descr="icon_talk_white.png" id="360" name="Google Shape;360;p2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740702" y="3081510"/>
              <a:ext cx="540000" cy="54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icon_settings_white.png" id="361" name="Google Shape;361;p25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9148234" y="3093524"/>
              <a:ext cx="512474" cy="5124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icon_design_white.png" id="362" name="Google Shape;362;p25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7413455" y="5775877"/>
              <a:ext cx="540000" cy="5400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363" name="Google Shape;363;p25"/>
            <p:cNvCxnSpPr/>
            <p:nvPr/>
          </p:nvCxnSpPr>
          <p:spPr>
            <a:xfrm flipH="1">
              <a:off x="8736142" y="4016455"/>
              <a:ext cx="36900" cy="149100"/>
            </a:xfrm>
            <a:prstGeom prst="straightConnector1">
              <a:avLst/>
            </a:prstGeom>
            <a:noFill/>
            <a:ln cap="flat" cmpd="sng" w="38100">
              <a:solidFill>
                <a:srgbClr val="6D6D6D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64" name="Google Shape;364;p25"/>
            <p:cNvCxnSpPr/>
            <p:nvPr/>
          </p:nvCxnSpPr>
          <p:spPr>
            <a:xfrm>
              <a:off x="8621604" y="4057753"/>
              <a:ext cx="108000" cy="108000"/>
            </a:xfrm>
            <a:prstGeom prst="straightConnector1">
              <a:avLst/>
            </a:prstGeom>
            <a:noFill/>
            <a:ln cap="flat" cmpd="sng" w="38100">
              <a:solidFill>
                <a:srgbClr val="6D6D6D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65" name="Google Shape;365;p25"/>
            <p:cNvCxnSpPr/>
            <p:nvPr/>
          </p:nvCxnSpPr>
          <p:spPr>
            <a:xfrm flipH="1">
              <a:off x="7442302" y="5355272"/>
              <a:ext cx="115800" cy="56100"/>
            </a:xfrm>
            <a:prstGeom prst="straightConnector1">
              <a:avLst/>
            </a:prstGeom>
            <a:noFill/>
            <a:ln cap="flat" cmpd="sng" w="38100">
              <a:solidFill>
                <a:srgbClr val="6D6D6D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66" name="Google Shape;366;p25"/>
            <p:cNvCxnSpPr/>
            <p:nvPr/>
          </p:nvCxnSpPr>
          <p:spPr>
            <a:xfrm>
              <a:off x="7437640" y="5413779"/>
              <a:ext cx="99900" cy="93000"/>
            </a:xfrm>
            <a:prstGeom prst="straightConnector1">
              <a:avLst/>
            </a:prstGeom>
            <a:noFill/>
            <a:ln cap="flat" cmpd="sng" w="38100">
              <a:solidFill>
                <a:srgbClr val="6D6D6D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67" name="Google Shape;367;p25"/>
            <p:cNvCxnSpPr/>
            <p:nvPr/>
          </p:nvCxnSpPr>
          <p:spPr>
            <a:xfrm flipH="1" rot="10800000">
              <a:off x="6800916" y="3589584"/>
              <a:ext cx="158400" cy="41400"/>
            </a:xfrm>
            <a:prstGeom prst="straightConnector1">
              <a:avLst/>
            </a:prstGeom>
            <a:noFill/>
            <a:ln cap="flat" cmpd="sng" w="38100">
              <a:solidFill>
                <a:srgbClr val="6D6D6D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68" name="Google Shape;368;p25"/>
            <p:cNvCxnSpPr/>
            <p:nvPr/>
          </p:nvCxnSpPr>
          <p:spPr>
            <a:xfrm flipH="1">
              <a:off x="6935268" y="3589682"/>
              <a:ext cx="10200" cy="147900"/>
            </a:xfrm>
            <a:prstGeom prst="straightConnector1">
              <a:avLst/>
            </a:prstGeom>
            <a:noFill/>
            <a:ln cap="flat" cmpd="sng" w="38100">
              <a:solidFill>
                <a:srgbClr val="6D6D6D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pic>
        <p:nvPicPr>
          <p:cNvPr descr="producticonblue.png" id="369" name="Google Shape;369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475105" y="2776093"/>
            <a:ext cx="337120" cy="33712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70" name="Google Shape;370;p25"/>
          <p:cNvGrpSpPr/>
          <p:nvPr/>
        </p:nvGrpSpPr>
        <p:grpSpPr>
          <a:xfrm>
            <a:off x="2313793" y="1030038"/>
            <a:ext cx="4673456" cy="3727175"/>
            <a:chOff x="5463822" y="2904190"/>
            <a:chExt cx="4445406" cy="3800525"/>
          </a:xfrm>
        </p:grpSpPr>
        <p:sp>
          <p:nvSpPr>
            <p:cNvPr id="371" name="Google Shape;371;p25"/>
            <p:cNvSpPr/>
            <p:nvPr/>
          </p:nvSpPr>
          <p:spPr>
            <a:xfrm>
              <a:off x="6611552" y="3300312"/>
              <a:ext cx="2139000" cy="2140200"/>
            </a:xfrm>
            <a:prstGeom prst="ellipse">
              <a:avLst/>
            </a:prstGeom>
            <a:noFill/>
            <a:ln cap="flat" cmpd="sng" w="38100">
              <a:solidFill>
                <a:srgbClr val="6D6D6D"/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25"/>
            <p:cNvSpPr/>
            <p:nvPr/>
          </p:nvSpPr>
          <p:spPr>
            <a:xfrm>
              <a:off x="7289791" y="2922461"/>
              <a:ext cx="776700" cy="776700"/>
            </a:xfrm>
            <a:prstGeom prst="ellipse">
              <a:avLst/>
            </a:prstGeom>
            <a:solidFill>
              <a:srgbClr val="C8C8C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E011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373;p25"/>
            <p:cNvSpPr/>
            <p:nvPr/>
          </p:nvSpPr>
          <p:spPr>
            <a:xfrm>
              <a:off x="6359267" y="4545738"/>
              <a:ext cx="776700" cy="776700"/>
            </a:xfrm>
            <a:prstGeom prst="ellipse">
              <a:avLst/>
            </a:prstGeom>
            <a:solidFill>
              <a:srgbClr val="C8C8C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E011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" name="Google Shape;374;p25"/>
            <p:cNvSpPr/>
            <p:nvPr/>
          </p:nvSpPr>
          <p:spPr>
            <a:xfrm>
              <a:off x="8220314" y="4551964"/>
              <a:ext cx="776700" cy="776700"/>
            </a:xfrm>
            <a:prstGeom prst="ellipse">
              <a:avLst/>
            </a:prstGeom>
            <a:solidFill>
              <a:srgbClr val="C8C8C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E011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icon_lamp_white.png" id="375" name="Google Shape;375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02104" y="3017511"/>
              <a:ext cx="360000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6" name="Google Shape;376;p25"/>
            <p:cNvSpPr txBox="1"/>
            <p:nvPr/>
          </p:nvSpPr>
          <p:spPr>
            <a:xfrm>
              <a:off x="7381842" y="3342710"/>
              <a:ext cx="6054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Ideas</a:t>
              </a:r>
              <a:endParaRPr/>
            </a:p>
          </p:txBody>
        </p:sp>
        <p:pic>
          <p:nvPicPr>
            <p:cNvPr descr="icon_analytics_white.png" id="377" name="Google Shape;377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567596" y="4636182"/>
              <a:ext cx="360000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8" name="Google Shape;378;p25"/>
            <p:cNvSpPr txBox="1"/>
            <p:nvPr/>
          </p:nvSpPr>
          <p:spPr>
            <a:xfrm>
              <a:off x="6491756" y="4938579"/>
              <a:ext cx="5118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Data</a:t>
              </a:r>
              <a:endParaRPr/>
            </a:p>
          </p:txBody>
        </p:sp>
        <p:sp>
          <p:nvSpPr>
            <p:cNvPr id="379" name="Google Shape;379;p25"/>
            <p:cNvSpPr txBox="1"/>
            <p:nvPr/>
          </p:nvSpPr>
          <p:spPr>
            <a:xfrm>
              <a:off x="8281498" y="4972213"/>
              <a:ext cx="6888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Product</a:t>
              </a:r>
              <a:endParaRPr/>
            </a:p>
          </p:txBody>
        </p:sp>
        <p:sp>
          <p:nvSpPr>
            <p:cNvPr id="380" name="Google Shape;380;p25"/>
            <p:cNvSpPr/>
            <p:nvPr/>
          </p:nvSpPr>
          <p:spPr>
            <a:xfrm>
              <a:off x="8829228" y="2904190"/>
              <a:ext cx="1080000" cy="1080000"/>
            </a:xfrm>
            <a:prstGeom prst="ellipse">
              <a:avLst/>
            </a:prstGeom>
            <a:solidFill>
              <a:srgbClr val="00B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381;p25"/>
            <p:cNvSpPr/>
            <p:nvPr/>
          </p:nvSpPr>
          <p:spPr>
            <a:xfrm>
              <a:off x="7126786" y="5624715"/>
              <a:ext cx="1080000" cy="1080000"/>
            </a:xfrm>
            <a:prstGeom prst="ellipse">
              <a:avLst/>
            </a:prstGeom>
            <a:solidFill>
              <a:srgbClr val="00B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382;p25"/>
            <p:cNvSpPr/>
            <p:nvPr/>
          </p:nvSpPr>
          <p:spPr>
            <a:xfrm>
              <a:off x="5463822" y="2904190"/>
              <a:ext cx="1080000" cy="1080000"/>
            </a:xfrm>
            <a:prstGeom prst="ellipse">
              <a:avLst/>
            </a:prstGeom>
            <a:solidFill>
              <a:srgbClr val="00B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383;p25"/>
            <p:cNvSpPr txBox="1"/>
            <p:nvPr/>
          </p:nvSpPr>
          <p:spPr>
            <a:xfrm>
              <a:off x="5582608" y="3586469"/>
              <a:ext cx="843600" cy="23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Learn</a:t>
              </a:r>
              <a:endParaRPr/>
            </a:p>
          </p:txBody>
        </p:sp>
        <p:sp>
          <p:nvSpPr>
            <p:cNvPr id="384" name="Google Shape;384;p25"/>
            <p:cNvSpPr txBox="1"/>
            <p:nvPr/>
          </p:nvSpPr>
          <p:spPr>
            <a:xfrm>
              <a:off x="8951288" y="3620102"/>
              <a:ext cx="843600" cy="23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Improve</a:t>
              </a:r>
              <a:endParaRPr/>
            </a:p>
          </p:txBody>
        </p:sp>
        <p:sp>
          <p:nvSpPr>
            <p:cNvPr id="385" name="Google Shape;385;p25"/>
            <p:cNvSpPr txBox="1"/>
            <p:nvPr/>
          </p:nvSpPr>
          <p:spPr>
            <a:xfrm>
              <a:off x="7257982" y="6321412"/>
              <a:ext cx="843600" cy="23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Measure</a:t>
              </a:r>
              <a:endParaRPr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pic>
          <p:nvPicPr>
            <p:cNvPr descr="icon_talk_white.png" id="386" name="Google Shape;386;p2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740702" y="3081510"/>
              <a:ext cx="540000" cy="54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icon_settings_white.png" id="387" name="Google Shape;387;p25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9148234" y="3093524"/>
              <a:ext cx="512474" cy="5124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icon_design_white.png" id="388" name="Google Shape;388;p25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7413455" y="5775877"/>
              <a:ext cx="540000" cy="5400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389" name="Google Shape;389;p25"/>
            <p:cNvCxnSpPr/>
            <p:nvPr/>
          </p:nvCxnSpPr>
          <p:spPr>
            <a:xfrm flipH="1">
              <a:off x="8736142" y="4016455"/>
              <a:ext cx="36900" cy="149100"/>
            </a:xfrm>
            <a:prstGeom prst="straightConnector1">
              <a:avLst/>
            </a:prstGeom>
            <a:noFill/>
            <a:ln cap="flat" cmpd="sng" w="38100">
              <a:solidFill>
                <a:srgbClr val="6D6D6D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90" name="Google Shape;390;p25"/>
            <p:cNvCxnSpPr/>
            <p:nvPr/>
          </p:nvCxnSpPr>
          <p:spPr>
            <a:xfrm>
              <a:off x="8621604" y="4057753"/>
              <a:ext cx="108000" cy="108000"/>
            </a:xfrm>
            <a:prstGeom prst="straightConnector1">
              <a:avLst/>
            </a:prstGeom>
            <a:noFill/>
            <a:ln cap="flat" cmpd="sng" w="38100">
              <a:solidFill>
                <a:srgbClr val="6D6D6D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91" name="Google Shape;391;p25"/>
            <p:cNvCxnSpPr/>
            <p:nvPr/>
          </p:nvCxnSpPr>
          <p:spPr>
            <a:xfrm flipH="1">
              <a:off x="7442302" y="5355272"/>
              <a:ext cx="115800" cy="56100"/>
            </a:xfrm>
            <a:prstGeom prst="straightConnector1">
              <a:avLst/>
            </a:prstGeom>
            <a:noFill/>
            <a:ln cap="flat" cmpd="sng" w="38100">
              <a:solidFill>
                <a:srgbClr val="6D6D6D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92" name="Google Shape;392;p25"/>
            <p:cNvCxnSpPr/>
            <p:nvPr/>
          </p:nvCxnSpPr>
          <p:spPr>
            <a:xfrm>
              <a:off x="7437640" y="5413779"/>
              <a:ext cx="99900" cy="93000"/>
            </a:xfrm>
            <a:prstGeom prst="straightConnector1">
              <a:avLst/>
            </a:prstGeom>
            <a:noFill/>
            <a:ln cap="flat" cmpd="sng" w="38100">
              <a:solidFill>
                <a:srgbClr val="6D6D6D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93" name="Google Shape;393;p25"/>
            <p:cNvCxnSpPr/>
            <p:nvPr/>
          </p:nvCxnSpPr>
          <p:spPr>
            <a:xfrm flipH="1" rot="10800000">
              <a:off x="6800916" y="3589584"/>
              <a:ext cx="158400" cy="41400"/>
            </a:xfrm>
            <a:prstGeom prst="straightConnector1">
              <a:avLst/>
            </a:prstGeom>
            <a:noFill/>
            <a:ln cap="flat" cmpd="sng" w="38100">
              <a:solidFill>
                <a:srgbClr val="6D6D6D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94" name="Google Shape;394;p25"/>
            <p:cNvCxnSpPr/>
            <p:nvPr/>
          </p:nvCxnSpPr>
          <p:spPr>
            <a:xfrm flipH="1">
              <a:off x="6935268" y="3589682"/>
              <a:ext cx="10200" cy="147900"/>
            </a:xfrm>
            <a:prstGeom prst="straightConnector1">
              <a:avLst/>
            </a:prstGeom>
            <a:noFill/>
            <a:ln cap="flat" cmpd="sng" w="38100">
              <a:solidFill>
                <a:srgbClr val="6D6D6D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pic>
        <p:nvPicPr>
          <p:cNvPr descr="producticonblue.png" id="395" name="Google Shape;395;p2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475105" y="2776093"/>
            <a:ext cx="337120" cy="337120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25"/>
          <p:cNvSpPr/>
          <p:nvPr/>
        </p:nvSpPr>
        <p:spPr>
          <a:xfrm>
            <a:off x="1715700" y="633600"/>
            <a:ext cx="5712600" cy="3011100"/>
          </a:xfrm>
          <a:prstGeom prst="rect">
            <a:avLst/>
          </a:prstGeom>
          <a:solidFill>
            <a:srgbClr val="FFFFFF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26"/>
          <p:cNvSpPr/>
          <p:nvPr/>
        </p:nvSpPr>
        <p:spPr>
          <a:xfrm>
            <a:off x="311700" y="278775"/>
            <a:ext cx="3507000" cy="302100"/>
          </a:xfrm>
          <a:prstGeom prst="rect">
            <a:avLst/>
          </a:prstGeom>
          <a:solidFill>
            <a:srgbClr val="00B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Market Testing - Measure the right results</a:t>
            </a:r>
            <a:endParaRPr>
              <a:solidFill>
                <a:srgbClr val="3C4043"/>
              </a:solidFill>
            </a:endParaRPr>
          </a:p>
        </p:txBody>
      </p:sp>
      <p:sp>
        <p:nvSpPr>
          <p:cNvPr id="402" name="Google Shape;402;p26"/>
          <p:cNvSpPr/>
          <p:nvPr/>
        </p:nvSpPr>
        <p:spPr>
          <a:xfrm>
            <a:off x="2255923" y="1363277"/>
            <a:ext cx="1753500" cy="471000"/>
          </a:xfrm>
          <a:prstGeom prst="roundRect">
            <a:avLst>
              <a:gd fmla="val 16667" name="adj"/>
            </a:avLst>
          </a:prstGeom>
          <a:solidFill>
            <a:srgbClr val="00B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rPr>
              <a:t>Relevant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403" name="Google Shape;403;p26"/>
          <p:cNvSpPr/>
          <p:nvPr/>
        </p:nvSpPr>
        <p:spPr>
          <a:xfrm>
            <a:off x="2255923" y="2009287"/>
            <a:ext cx="1753500" cy="471000"/>
          </a:xfrm>
          <a:prstGeom prst="roundRect">
            <a:avLst>
              <a:gd fmla="val 16667" name="adj"/>
            </a:avLst>
          </a:prstGeom>
          <a:solidFill>
            <a:srgbClr val="00B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rPr>
              <a:t>Actionable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404" name="Google Shape;404;p26"/>
          <p:cNvSpPr/>
          <p:nvPr/>
        </p:nvSpPr>
        <p:spPr>
          <a:xfrm>
            <a:off x="2255923" y="2655297"/>
            <a:ext cx="1753500" cy="471000"/>
          </a:xfrm>
          <a:prstGeom prst="roundRect">
            <a:avLst>
              <a:gd fmla="val 16667" name="adj"/>
            </a:avLst>
          </a:prstGeom>
          <a:solidFill>
            <a:srgbClr val="00B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rPr>
              <a:t>Responsibility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405" name="Google Shape;405;p26"/>
          <p:cNvSpPr/>
          <p:nvPr/>
        </p:nvSpPr>
        <p:spPr>
          <a:xfrm>
            <a:off x="2255923" y="3301308"/>
            <a:ext cx="1753500" cy="471000"/>
          </a:xfrm>
          <a:prstGeom prst="roundRect">
            <a:avLst>
              <a:gd fmla="val 16667" name="adj"/>
            </a:avLst>
          </a:prstGeom>
          <a:solidFill>
            <a:srgbClr val="00B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rPr>
              <a:t>Predicting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406" name="Google Shape;406;p26"/>
          <p:cNvSpPr/>
          <p:nvPr/>
        </p:nvSpPr>
        <p:spPr>
          <a:xfrm>
            <a:off x="1338625" y="1424175"/>
            <a:ext cx="616800" cy="2359800"/>
          </a:xfrm>
          <a:prstGeom prst="leftBrace">
            <a:avLst>
              <a:gd fmla="val 8333" name="adj1"/>
              <a:gd fmla="val 50000" name="adj2"/>
            </a:avLst>
          </a:prstGeom>
          <a:noFill/>
          <a:ln cap="flat" cmpd="sng" w="12700">
            <a:solidFill>
              <a:srgbClr val="80808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7" name="Google Shape;407;p26"/>
          <p:cNvSpPr txBox="1"/>
          <p:nvPr/>
        </p:nvSpPr>
        <p:spPr>
          <a:xfrm>
            <a:off x="4255187" y="1326826"/>
            <a:ext cx="4586400" cy="5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rPr>
              <a:t>Measure as much data as possible, but report only relevant data</a:t>
            </a:r>
            <a:endParaRPr sz="1100">
              <a:solidFill>
                <a:srgbClr val="666666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408" name="Google Shape;408;p26"/>
          <p:cNvSpPr txBox="1"/>
          <p:nvPr/>
        </p:nvSpPr>
        <p:spPr>
          <a:xfrm>
            <a:off x="4255176" y="2009275"/>
            <a:ext cx="4586400" cy="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rPr>
              <a:t>Create a </a:t>
            </a:r>
            <a:r>
              <a:rPr lang="en" sz="1500"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rPr>
              <a:t>clear set of actionable data (i.e. what do my customers think of the price?)</a:t>
            </a:r>
            <a:endParaRPr sz="1100">
              <a:solidFill>
                <a:srgbClr val="666666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409" name="Google Shape;409;p26"/>
          <p:cNvSpPr txBox="1"/>
          <p:nvPr/>
        </p:nvSpPr>
        <p:spPr>
          <a:xfrm>
            <a:off x="4255187" y="2655301"/>
            <a:ext cx="4586400" cy="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rPr>
              <a:t>Make someone responsible for the data collection and analysis</a:t>
            </a:r>
            <a:endParaRPr sz="1100">
              <a:solidFill>
                <a:srgbClr val="666666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410" name="Google Shape;410;p26"/>
          <p:cNvSpPr txBox="1"/>
          <p:nvPr/>
        </p:nvSpPr>
        <p:spPr>
          <a:xfrm>
            <a:off x="4255187" y="3301318"/>
            <a:ext cx="4586400" cy="5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rPr>
              <a:t>Focus on predicting metrics, that way you prove or disprove a hypothesis (i.e. my pricing is too high)</a:t>
            </a:r>
            <a:endParaRPr sz="1100">
              <a:solidFill>
                <a:srgbClr val="666666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411" name="Google Shape;411;p26"/>
          <p:cNvSpPr txBox="1"/>
          <p:nvPr/>
        </p:nvSpPr>
        <p:spPr>
          <a:xfrm>
            <a:off x="4255175" y="3959273"/>
            <a:ext cx="4586400" cy="8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808080"/>
                </a:solidFill>
                <a:latin typeface="Roboto Light"/>
                <a:ea typeface="Roboto Light"/>
                <a:cs typeface="Roboto Light"/>
                <a:sym typeface="Roboto Light"/>
              </a:rPr>
              <a:t>Improving results starts with creating visibility and measuring metrics based on the indicator you chose</a:t>
            </a:r>
            <a:endParaRPr sz="11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412" name="Google Shape;412;p26"/>
          <p:cNvSpPr/>
          <p:nvPr/>
        </p:nvSpPr>
        <p:spPr>
          <a:xfrm>
            <a:off x="2267683" y="4037758"/>
            <a:ext cx="1753500" cy="369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80808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808080"/>
                </a:solidFill>
                <a:latin typeface="Roboto Light"/>
                <a:ea typeface="Roboto Light"/>
                <a:cs typeface="Roboto Light"/>
                <a:sym typeface="Roboto Light"/>
              </a:rPr>
              <a:t>TIP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413" name="Google Shape;413;p26"/>
          <p:cNvSpPr/>
          <p:nvPr/>
        </p:nvSpPr>
        <p:spPr>
          <a:xfrm>
            <a:off x="114299" y="2077546"/>
            <a:ext cx="946200" cy="866100"/>
          </a:xfrm>
          <a:prstGeom prst="ellipse">
            <a:avLst/>
          </a:prstGeom>
          <a:solidFill>
            <a:srgbClr val="00B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FFF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" name="Google Shape;414;p26"/>
          <p:cNvSpPr txBox="1"/>
          <p:nvPr/>
        </p:nvSpPr>
        <p:spPr>
          <a:xfrm>
            <a:off x="229250" y="2636121"/>
            <a:ext cx="739200" cy="1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rPr>
              <a:t>Measure</a:t>
            </a:r>
            <a:endParaRPr sz="13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descr="icon_design_white.png" id="415" name="Google Shape;415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472" y="2198740"/>
            <a:ext cx="473136" cy="4329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27"/>
          <p:cNvSpPr txBox="1"/>
          <p:nvPr/>
        </p:nvSpPr>
        <p:spPr>
          <a:xfrm>
            <a:off x="311700" y="770375"/>
            <a:ext cx="8183700" cy="41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Methods of testing &amp; data collection</a:t>
            </a:r>
            <a:endParaRPr b="1" sz="18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30200" lvl="2" marL="13716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Roboto Light"/>
              <a:buChar char="-"/>
            </a:pPr>
            <a:r>
              <a:rPr lang="en" sz="160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Interviews</a:t>
            </a:r>
            <a:endParaRPr sz="160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30200" lvl="2" marL="13716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Roboto Light"/>
              <a:buChar char="-"/>
            </a:pPr>
            <a:r>
              <a:rPr lang="en" sz="160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Surveys</a:t>
            </a:r>
            <a:endParaRPr sz="160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30200" lvl="2" marL="13716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Roboto Light"/>
              <a:buChar char="-"/>
            </a:pPr>
            <a:r>
              <a:rPr lang="en" sz="160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Online surveys</a:t>
            </a:r>
            <a:endParaRPr sz="160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30200" lvl="2" marL="13716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Roboto Light"/>
              <a:buChar char="-"/>
            </a:pPr>
            <a:r>
              <a:rPr lang="en" sz="160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Focus groups</a:t>
            </a:r>
            <a:endParaRPr sz="160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30200" lvl="2" marL="13716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Roboto Light"/>
              <a:buChar char="-"/>
            </a:pPr>
            <a:r>
              <a:rPr lang="en" sz="160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A/B testing</a:t>
            </a:r>
            <a:endParaRPr sz="160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30200" lvl="2" marL="13716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Roboto Light"/>
              <a:buChar char="-"/>
            </a:pPr>
            <a:r>
              <a:rPr lang="en" sz="160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…..</a:t>
            </a:r>
            <a:endParaRPr sz="160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421" name="Google Shape;421;p27"/>
          <p:cNvSpPr/>
          <p:nvPr/>
        </p:nvSpPr>
        <p:spPr>
          <a:xfrm>
            <a:off x="311700" y="278775"/>
            <a:ext cx="2907000" cy="302100"/>
          </a:xfrm>
          <a:prstGeom prst="rect">
            <a:avLst/>
          </a:prstGeom>
          <a:solidFill>
            <a:srgbClr val="00B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Market Testing - What’s the Plan?</a:t>
            </a:r>
            <a:endParaRPr>
              <a:solidFill>
                <a:srgbClr val="3C4043"/>
              </a:solidFill>
            </a:endParaRPr>
          </a:p>
        </p:txBody>
      </p:sp>
      <p:pic>
        <p:nvPicPr>
          <p:cNvPr id="422" name="Google Shape;422;p27"/>
          <p:cNvPicPr preferRelativeResize="0"/>
          <p:nvPr/>
        </p:nvPicPr>
        <p:blipFill rotWithShape="1">
          <a:blip r:embed="rId3">
            <a:alphaModFix/>
          </a:blip>
          <a:srcRect b="2940" l="0" r="0" t="0"/>
          <a:stretch/>
        </p:blipFill>
        <p:spPr>
          <a:xfrm>
            <a:off x="2130663" y="3256025"/>
            <a:ext cx="4882675" cy="1755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28"/>
          <p:cNvSpPr txBox="1"/>
          <p:nvPr/>
        </p:nvSpPr>
        <p:spPr>
          <a:xfrm>
            <a:off x="311700" y="770375"/>
            <a:ext cx="8183700" cy="41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Your Key Performance Indicators (KPI’s) determine when your test is a success</a:t>
            </a:r>
            <a:endParaRPr sz="160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→ what do you want to test (pick and choose, don’t test it all)</a:t>
            </a:r>
            <a:endParaRPr sz="160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→ how many people do you need to test with to be indicative of the market?</a:t>
            </a:r>
            <a:endParaRPr sz="160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30200" lvl="2" marL="13716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Roboto Light"/>
              <a:buChar char="-"/>
            </a:pPr>
            <a:r>
              <a:rPr lang="en" sz="1600" u="sng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Xx people interviewed</a:t>
            </a:r>
            <a:endParaRPr sz="1600" u="sng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30200" lvl="2" marL="13716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Roboto Light"/>
              <a:buChar char="-"/>
            </a:pPr>
            <a:r>
              <a:rPr lang="en" sz="1600" u="sng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Xx people used your product</a:t>
            </a:r>
            <a:endParaRPr sz="1600" u="sng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30200" lvl="2" marL="13716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Roboto Light"/>
              <a:buChar char="-"/>
            </a:pPr>
            <a:r>
              <a:rPr lang="en" sz="1600" u="sng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Xx number of people reached</a:t>
            </a:r>
            <a:endParaRPr sz="1600" u="sng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30200" lvl="2" marL="13716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Roboto Light"/>
              <a:buChar char="-"/>
            </a:pPr>
            <a:r>
              <a:rPr lang="en" sz="160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….</a:t>
            </a:r>
            <a:endParaRPr sz="160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428" name="Google Shape;428;p28"/>
          <p:cNvSpPr/>
          <p:nvPr/>
        </p:nvSpPr>
        <p:spPr>
          <a:xfrm>
            <a:off x="311700" y="278775"/>
            <a:ext cx="2907000" cy="302100"/>
          </a:xfrm>
          <a:prstGeom prst="rect">
            <a:avLst/>
          </a:prstGeom>
          <a:solidFill>
            <a:srgbClr val="00B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Market Testing - What’s the Plan?</a:t>
            </a:r>
            <a:endParaRPr>
              <a:solidFill>
                <a:srgbClr val="3C4043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29"/>
          <p:cNvSpPr txBox="1"/>
          <p:nvPr/>
        </p:nvSpPr>
        <p:spPr>
          <a:xfrm>
            <a:off x="311700" y="770375"/>
            <a:ext cx="7898100" cy="41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Jojo Juice</a:t>
            </a:r>
            <a:endParaRPr b="1" sz="18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JoJo would like to test a new flavour of juice called ‘</a:t>
            </a:r>
            <a:r>
              <a:rPr lang="en" sz="1600" u="sng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Goiji Berry delight - the super food you didn’t know you were waiting for</a:t>
            </a:r>
            <a:r>
              <a:rPr lang="en" sz="160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’.</a:t>
            </a:r>
            <a:endParaRPr sz="160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The Juice is more expensive than the other juices due to more expensive ingredients. </a:t>
            </a:r>
            <a:endParaRPr sz="160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TESTING:</a:t>
            </a:r>
            <a:endParaRPr b="1" sz="18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2" marL="13716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Roboto Light"/>
              <a:buChar char="-"/>
            </a:pPr>
            <a:r>
              <a:rPr lang="en" sz="160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Would customers pay 150% the price of a normal juice? </a:t>
            </a:r>
            <a:endParaRPr sz="160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30200" lvl="2" marL="13716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Roboto Light"/>
              <a:buChar char="-"/>
            </a:pPr>
            <a:r>
              <a:rPr lang="en" sz="160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Do customers enjoy the taste or is it too bitter?</a:t>
            </a:r>
            <a:endParaRPr sz="160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descr="Fruit juice clip art � bkmn" id="434" name="Google Shape;434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09729" y="73225"/>
            <a:ext cx="874075" cy="1276850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29"/>
          <p:cNvSpPr/>
          <p:nvPr/>
        </p:nvSpPr>
        <p:spPr>
          <a:xfrm>
            <a:off x="311700" y="278775"/>
            <a:ext cx="2390100" cy="302100"/>
          </a:xfrm>
          <a:prstGeom prst="rect">
            <a:avLst/>
          </a:prstGeom>
          <a:solidFill>
            <a:srgbClr val="00B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Market Testing - </a:t>
            </a: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example</a:t>
            </a:r>
            <a:endParaRPr>
              <a:solidFill>
                <a:srgbClr val="3C4043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30"/>
          <p:cNvSpPr txBox="1"/>
          <p:nvPr/>
        </p:nvSpPr>
        <p:spPr>
          <a:xfrm>
            <a:off x="311700" y="580875"/>
            <a:ext cx="8898300" cy="43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TESTING:</a:t>
            </a:r>
            <a:endParaRPr b="1" sz="18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2" marL="13716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Roboto Light"/>
              <a:buChar char="-"/>
            </a:pPr>
            <a:r>
              <a:rPr lang="en" sz="160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Would customers pay 150% the price of a normal juice? </a:t>
            </a:r>
            <a:endParaRPr sz="160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30200" lvl="2" marL="13716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Roboto Light"/>
              <a:buChar char="-"/>
            </a:pPr>
            <a:r>
              <a:rPr lang="en" sz="160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Do customers enjoy the taste or is it too bitter 1 = sweet &amp; 10 is too bitter?</a:t>
            </a:r>
            <a:endParaRPr sz="160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KPI’s</a:t>
            </a:r>
            <a:endParaRPr b="1"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 Light"/>
              <a:buAutoNum type="arabicPeriod"/>
            </a:pPr>
            <a:r>
              <a:rPr lang="en" sz="16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rPr>
              <a:t>50 customers to taste the new juice and ask them to pay what they would think it’s worth</a:t>
            </a:r>
            <a:endParaRPr sz="1600">
              <a:solidFill>
                <a:schemeClr val="dk2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 Light"/>
              <a:buAutoNum type="arabicPeriod"/>
            </a:pPr>
            <a:r>
              <a:rPr lang="en" sz="16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rPr>
              <a:t>50 customers to taste the juice and ask if they are happy with the 150% mark-up price</a:t>
            </a:r>
            <a:endParaRPr sz="1600">
              <a:solidFill>
                <a:schemeClr val="dk2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 Light"/>
              <a:buAutoNum type="arabicPeriod"/>
            </a:pPr>
            <a:r>
              <a:rPr lang="en" sz="16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rPr>
              <a:t>50 customers to taste the juice and rate the juice on bitterness on a scale from </a:t>
            </a:r>
            <a:r>
              <a:rPr lang="en" sz="16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rPr>
              <a:t>1-10</a:t>
            </a:r>
            <a:endParaRPr sz="1600">
              <a:solidFill>
                <a:schemeClr val="dk2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 Light"/>
              <a:buAutoNum type="arabicPeriod"/>
            </a:pPr>
            <a:r>
              <a:rPr lang="en" sz="16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rPr>
              <a:t>50 customers to rate the likelihood that they would recommend the juice to another customer</a:t>
            </a:r>
            <a:endParaRPr b="1"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1" name="Google Shape;441;p30"/>
          <p:cNvSpPr/>
          <p:nvPr/>
        </p:nvSpPr>
        <p:spPr>
          <a:xfrm>
            <a:off x="311700" y="278775"/>
            <a:ext cx="2390100" cy="302100"/>
          </a:xfrm>
          <a:prstGeom prst="rect">
            <a:avLst/>
          </a:prstGeom>
          <a:solidFill>
            <a:srgbClr val="00B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Market Testing</a:t>
            </a:r>
            <a:endParaRPr>
              <a:solidFill>
                <a:srgbClr val="3C4043"/>
              </a:solidFill>
            </a:endParaRPr>
          </a:p>
        </p:txBody>
      </p:sp>
      <p:pic>
        <p:nvPicPr>
          <p:cNvPr descr="Fruit juice clip art � bkmn" id="442" name="Google Shape;442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09729" y="73225"/>
            <a:ext cx="874075" cy="127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31"/>
          <p:cNvSpPr txBox="1"/>
          <p:nvPr/>
        </p:nvSpPr>
        <p:spPr>
          <a:xfrm>
            <a:off x="311700" y="770375"/>
            <a:ext cx="8183700" cy="41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Exercise:</a:t>
            </a:r>
            <a:endParaRPr b="1" sz="18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 u="sng">
              <a:solidFill>
                <a:srgbClr val="47E6BD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Roboto Light"/>
              <a:buChar char="-"/>
            </a:pPr>
            <a:r>
              <a:rPr lang="en" sz="160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Your Key Performance Indicators (KPI’s) determine when your test is a success</a:t>
            </a:r>
            <a:endParaRPr sz="160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→ what do you want to test (pick and choose, don’t test it all)</a:t>
            </a:r>
            <a:endParaRPr sz="160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→ how many people do you need to test with to be indicative of the market?</a:t>
            </a:r>
            <a:endParaRPr sz="160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Fill out your test:</a:t>
            </a:r>
            <a:endParaRPr sz="160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30200" lvl="2" marL="13716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Roboto Light"/>
              <a:buChar char="-"/>
            </a:pPr>
            <a:r>
              <a:rPr lang="en" sz="1600" u="sng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Xx people interviewed</a:t>
            </a:r>
            <a:endParaRPr sz="1600" u="sng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30200" lvl="2" marL="13716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Roboto Light"/>
              <a:buChar char="-"/>
            </a:pPr>
            <a:r>
              <a:rPr lang="en" sz="1600" u="sng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Xx people used your product</a:t>
            </a:r>
            <a:endParaRPr sz="1600" u="sng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30200" lvl="2" marL="13716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Roboto Light"/>
              <a:buChar char="-"/>
            </a:pPr>
            <a:r>
              <a:rPr lang="en" sz="1600" u="sng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Xx number of people reached</a:t>
            </a:r>
            <a:endParaRPr sz="1600" u="sng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30200" lvl="2" marL="13716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Roboto Light"/>
              <a:buChar char="-"/>
            </a:pPr>
            <a:r>
              <a:rPr lang="en" sz="160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….</a:t>
            </a:r>
            <a:endParaRPr sz="160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448" name="Google Shape;448;p31"/>
          <p:cNvSpPr/>
          <p:nvPr/>
        </p:nvSpPr>
        <p:spPr>
          <a:xfrm>
            <a:off x="311700" y="278775"/>
            <a:ext cx="2907000" cy="302100"/>
          </a:xfrm>
          <a:prstGeom prst="rect">
            <a:avLst/>
          </a:prstGeom>
          <a:solidFill>
            <a:srgbClr val="00B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Market Testing - What’s the Plan?</a:t>
            </a:r>
            <a:endParaRPr>
              <a:solidFill>
                <a:srgbClr val="3C4043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32"/>
          <p:cNvSpPr/>
          <p:nvPr/>
        </p:nvSpPr>
        <p:spPr>
          <a:xfrm>
            <a:off x="311700" y="278775"/>
            <a:ext cx="3507000" cy="302100"/>
          </a:xfrm>
          <a:prstGeom prst="rect">
            <a:avLst/>
          </a:prstGeom>
          <a:solidFill>
            <a:srgbClr val="00B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Market Testing - Learn from the results</a:t>
            </a:r>
            <a:endParaRPr>
              <a:solidFill>
                <a:srgbClr val="3C4043"/>
              </a:solidFill>
            </a:endParaRPr>
          </a:p>
        </p:txBody>
      </p:sp>
      <p:grpSp>
        <p:nvGrpSpPr>
          <p:cNvPr id="454" name="Google Shape;454;p32"/>
          <p:cNvGrpSpPr/>
          <p:nvPr/>
        </p:nvGrpSpPr>
        <p:grpSpPr>
          <a:xfrm>
            <a:off x="2235268" y="1108988"/>
            <a:ext cx="4673456" cy="3727175"/>
            <a:chOff x="5463822" y="2904190"/>
            <a:chExt cx="4445406" cy="3800525"/>
          </a:xfrm>
        </p:grpSpPr>
        <p:sp>
          <p:nvSpPr>
            <p:cNvPr id="455" name="Google Shape;455;p32"/>
            <p:cNvSpPr/>
            <p:nvPr/>
          </p:nvSpPr>
          <p:spPr>
            <a:xfrm>
              <a:off x="6611552" y="3300312"/>
              <a:ext cx="2139000" cy="2140200"/>
            </a:xfrm>
            <a:prstGeom prst="ellipse">
              <a:avLst/>
            </a:prstGeom>
            <a:noFill/>
            <a:ln cap="flat" cmpd="sng" w="38100">
              <a:solidFill>
                <a:srgbClr val="6D6D6D"/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456;p32"/>
            <p:cNvSpPr/>
            <p:nvPr/>
          </p:nvSpPr>
          <p:spPr>
            <a:xfrm>
              <a:off x="7289791" y="2922461"/>
              <a:ext cx="776700" cy="776700"/>
            </a:xfrm>
            <a:prstGeom prst="ellipse">
              <a:avLst/>
            </a:prstGeom>
            <a:solidFill>
              <a:srgbClr val="C8C8C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E011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457;p32"/>
            <p:cNvSpPr/>
            <p:nvPr/>
          </p:nvSpPr>
          <p:spPr>
            <a:xfrm>
              <a:off x="6359267" y="4545738"/>
              <a:ext cx="776700" cy="776700"/>
            </a:xfrm>
            <a:prstGeom prst="ellipse">
              <a:avLst/>
            </a:prstGeom>
            <a:solidFill>
              <a:srgbClr val="C8C8C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E011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458;p32"/>
            <p:cNvSpPr/>
            <p:nvPr/>
          </p:nvSpPr>
          <p:spPr>
            <a:xfrm>
              <a:off x="8220314" y="4551964"/>
              <a:ext cx="776700" cy="776700"/>
            </a:xfrm>
            <a:prstGeom prst="ellipse">
              <a:avLst/>
            </a:prstGeom>
            <a:solidFill>
              <a:srgbClr val="C8C8C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E011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icon_lamp_white.png" id="459" name="Google Shape;459;p3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02104" y="3017511"/>
              <a:ext cx="360000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0" name="Google Shape;460;p32"/>
            <p:cNvSpPr txBox="1"/>
            <p:nvPr/>
          </p:nvSpPr>
          <p:spPr>
            <a:xfrm>
              <a:off x="7381842" y="3342710"/>
              <a:ext cx="6054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Ideas</a:t>
              </a:r>
              <a:endParaRPr/>
            </a:p>
          </p:txBody>
        </p:sp>
        <p:pic>
          <p:nvPicPr>
            <p:cNvPr descr="icon_analytics_white.png" id="461" name="Google Shape;461;p3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567596" y="4636182"/>
              <a:ext cx="360000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2" name="Google Shape;462;p32"/>
            <p:cNvSpPr txBox="1"/>
            <p:nvPr/>
          </p:nvSpPr>
          <p:spPr>
            <a:xfrm>
              <a:off x="6491756" y="4938579"/>
              <a:ext cx="5118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Data</a:t>
              </a:r>
              <a:endParaRPr/>
            </a:p>
          </p:txBody>
        </p:sp>
        <p:sp>
          <p:nvSpPr>
            <p:cNvPr id="463" name="Google Shape;463;p32"/>
            <p:cNvSpPr txBox="1"/>
            <p:nvPr/>
          </p:nvSpPr>
          <p:spPr>
            <a:xfrm>
              <a:off x="8281498" y="4972213"/>
              <a:ext cx="6888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Product</a:t>
              </a:r>
              <a:endParaRPr/>
            </a:p>
          </p:txBody>
        </p:sp>
        <p:sp>
          <p:nvSpPr>
            <p:cNvPr id="464" name="Google Shape;464;p32"/>
            <p:cNvSpPr/>
            <p:nvPr/>
          </p:nvSpPr>
          <p:spPr>
            <a:xfrm>
              <a:off x="8829228" y="2904190"/>
              <a:ext cx="1080000" cy="1080000"/>
            </a:xfrm>
            <a:prstGeom prst="ellipse">
              <a:avLst/>
            </a:prstGeom>
            <a:solidFill>
              <a:srgbClr val="00B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" name="Google Shape;465;p32"/>
            <p:cNvSpPr/>
            <p:nvPr/>
          </p:nvSpPr>
          <p:spPr>
            <a:xfrm>
              <a:off x="7126786" y="5624715"/>
              <a:ext cx="1080000" cy="1080000"/>
            </a:xfrm>
            <a:prstGeom prst="ellipse">
              <a:avLst/>
            </a:prstGeom>
            <a:solidFill>
              <a:srgbClr val="00B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" name="Google Shape;466;p32"/>
            <p:cNvSpPr/>
            <p:nvPr/>
          </p:nvSpPr>
          <p:spPr>
            <a:xfrm>
              <a:off x="5463822" y="2904190"/>
              <a:ext cx="1080000" cy="1080000"/>
            </a:xfrm>
            <a:prstGeom prst="ellipse">
              <a:avLst/>
            </a:prstGeom>
            <a:solidFill>
              <a:srgbClr val="00B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7" name="Google Shape;467;p32"/>
            <p:cNvSpPr txBox="1"/>
            <p:nvPr/>
          </p:nvSpPr>
          <p:spPr>
            <a:xfrm>
              <a:off x="5582608" y="3586469"/>
              <a:ext cx="843600" cy="23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Learn</a:t>
              </a:r>
              <a:endParaRPr/>
            </a:p>
          </p:txBody>
        </p:sp>
        <p:sp>
          <p:nvSpPr>
            <p:cNvPr id="468" name="Google Shape;468;p32"/>
            <p:cNvSpPr txBox="1"/>
            <p:nvPr/>
          </p:nvSpPr>
          <p:spPr>
            <a:xfrm>
              <a:off x="8951288" y="3620102"/>
              <a:ext cx="843600" cy="23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Improve</a:t>
              </a:r>
              <a:endParaRPr/>
            </a:p>
          </p:txBody>
        </p:sp>
        <p:sp>
          <p:nvSpPr>
            <p:cNvPr id="469" name="Google Shape;469;p32"/>
            <p:cNvSpPr txBox="1"/>
            <p:nvPr/>
          </p:nvSpPr>
          <p:spPr>
            <a:xfrm>
              <a:off x="7257982" y="6321412"/>
              <a:ext cx="843600" cy="23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Measure</a:t>
              </a:r>
              <a:endParaRPr/>
            </a:p>
          </p:txBody>
        </p:sp>
        <p:pic>
          <p:nvPicPr>
            <p:cNvPr descr="icon_talk_white.png" id="470" name="Google Shape;470;p3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740702" y="3081510"/>
              <a:ext cx="540000" cy="54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icon_settings_white.png" id="471" name="Google Shape;471;p3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9148234" y="3093524"/>
              <a:ext cx="512474" cy="5124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icon_design_white.png" id="472" name="Google Shape;472;p32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7413455" y="5775877"/>
              <a:ext cx="540000" cy="5400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473" name="Google Shape;473;p32"/>
            <p:cNvCxnSpPr/>
            <p:nvPr/>
          </p:nvCxnSpPr>
          <p:spPr>
            <a:xfrm flipH="1">
              <a:off x="8736142" y="4016455"/>
              <a:ext cx="36900" cy="149100"/>
            </a:xfrm>
            <a:prstGeom prst="straightConnector1">
              <a:avLst/>
            </a:prstGeom>
            <a:noFill/>
            <a:ln cap="flat" cmpd="sng" w="38100">
              <a:solidFill>
                <a:srgbClr val="6D6D6D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474" name="Google Shape;474;p32"/>
            <p:cNvCxnSpPr/>
            <p:nvPr/>
          </p:nvCxnSpPr>
          <p:spPr>
            <a:xfrm>
              <a:off x="8621604" y="4057753"/>
              <a:ext cx="108000" cy="108000"/>
            </a:xfrm>
            <a:prstGeom prst="straightConnector1">
              <a:avLst/>
            </a:prstGeom>
            <a:noFill/>
            <a:ln cap="flat" cmpd="sng" w="38100">
              <a:solidFill>
                <a:srgbClr val="6D6D6D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475" name="Google Shape;475;p32"/>
            <p:cNvCxnSpPr/>
            <p:nvPr/>
          </p:nvCxnSpPr>
          <p:spPr>
            <a:xfrm flipH="1">
              <a:off x="7442302" y="5355272"/>
              <a:ext cx="115800" cy="56100"/>
            </a:xfrm>
            <a:prstGeom prst="straightConnector1">
              <a:avLst/>
            </a:prstGeom>
            <a:noFill/>
            <a:ln cap="flat" cmpd="sng" w="38100">
              <a:solidFill>
                <a:srgbClr val="6D6D6D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476" name="Google Shape;476;p32"/>
            <p:cNvCxnSpPr/>
            <p:nvPr/>
          </p:nvCxnSpPr>
          <p:spPr>
            <a:xfrm>
              <a:off x="7437640" y="5413779"/>
              <a:ext cx="99900" cy="93000"/>
            </a:xfrm>
            <a:prstGeom prst="straightConnector1">
              <a:avLst/>
            </a:prstGeom>
            <a:noFill/>
            <a:ln cap="flat" cmpd="sng" w="38100">
              <a:solidFill>
                <a:srgbClr val="6D6D6D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477" name="Google Shape;477;p32"/>
            <p:cNvCxnSpPr/>
            <p:nvPr/>
          </p:nvCxnSpPr>
          <p:spPr>
            <a:xfrm flipH="1" rot="10800000">
              <a:off x="6800916" y="3589584"/>
              <a:ext cx="158400" cy="41400"/>
            </a:xfrm>
            <a:prstGeom prst="straightConnector1">
              <a:avLst/>
            </a:prstGeom>
            <a:noFill/>
            <a:ln cap="flat" cmpd="sng" w="38100">
              <a:solidFill>
                <a:srgbClr val="6D6D6D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478" name="Google Shape;478;p32"/>
            <p:cNvCxnSpPr/>
            <p:nvPr/>
          </p:nvCxnSpPr>
          <p:spPr>
            <a:xfrm flipH="1">
              <a:off x="6935268" y="3589682"/>
              <a:ext cx="10200" cy="147900"/>
            </a:xfrm>
            <a:prstGeom prst="straightConnector1">
              <a:avLst/>
            </a:prstGeom>
            <a:noFill/>
            <a:ln cap="flat" cmpd="sng" w="38100">
              <a:solidFill>
                <a:srgbClr val="6D6D6D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pic>
        <p:nvPicPr>
          <p:cNvPr descr="producticonblue.png" id="479" name="Google Shape;479;p3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388255" y="2845518"/>
            <a:ext cx="337120" cy="337120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32"/>
          <p:cNvSpPr/>
          <p:nvPr/>
        </p:nvSpPr>
        <p:spPr>
          <a:xfrm rot="1192675">
            <a:off x="3588371" y="786500"/>
            <a:ext cx="3936861" cy="2074196"/>
          </a:xfrm>
          <a:prstGeom prst="rect">
            <a:avLst/>
          </a:prstGeom>
          <a:solidFill>
            <a:srgbClr val="FFFFFF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1" name="Google Shape;481;p32"/>
          <p:cNvSpPr/>
          <p:nvPr/>
        </p:nvSpPr>
        <p:spPr>
          <a:xfrm rot="1330107">
            <a:off x="2881023" y="2495701"/>
            <a:ext cx="2791448" cy="2692675"/>
          </a:xfrm>
          <a:prstGeom prst="rect">
            <a:avLst/>
          </a:prstGeom>
          <a:solidFill>
            <a:srgbClr val="FFFFFF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33"/>
          <p:cNvSpPr/>
          <p:nvPr/>
        </p:nvSpPr>
        <p:spPr>
          <a:xfrm>
            <a:off x="2330958" y="963796"/>
            <a:ext cx="2103900" cy="576300"/>
          </a:xfrm>
          <a:prstGeom prst="roundRect">
            <a:avLst>
              <a:gd fmla="val 16667" name="adj"/>
            </a:avLst>
          </a:prstGeom>
          <a:solidFill>
            <a:srgbClr val="00B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rPr>
              <a:t>Based on data</a:t>
            </a:r>
            <a:endParaRPr sz="18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487" name="Google Shape;487;p33"/>
          <p:cNvSpPr/>
          <p:nvPr/>
        </p:nvSpPr>
        <p:spPr>
          <a:xfrm>
            <a:off x="2330958" y="1754018"/>
            <a:ext cx="2103900" cy="576300"/>
          </a:xfrm>
          <a:prstGeom prst="roundRect">
            <a:avLst>
              <a:gd fmla="val 16667" name="adj"/>
            </a:avLst>
          </a:prstGeom>
          <a:solidFill>
            <a:srgbClr val="00B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rPr>
              <a:t>Experiments</a:t>
            </a:r>
            <a:endParaRPr sz="18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488" name="Google Shape;488;p33"/>
          <p:cNvSpPr/>
          <p:nvPr/>
        </p:nvSpPr>
        <p:spPr>
          <a:xfrm>
            <a:off x="2330958" y="2544240"/>
            <a:ext cx="2103900" cy="576300"/>
          </a:xfrm>
          <a:prstGeom prst="roundRect">
            <a:avLst>
              <a:gd fmla="val 16667" name="adj"/>
            </a:avLst>
          </a:prstGeom>
          <a:solidFill>
            <a:srgbClr val="00B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rPr>
              <a:t>Accumulated</a:t>
            </a:r>
            <a:endParaRPr sz="18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489" name="Google Shape;489;p33"/>
          <p:cNvSpPr/>
          <p:nvPr/>
        </p:nvSpPr>
        <p:spPr>
          <a:xfrm>
            <a:off x="2330958" y="3334463"/>
            <a:ext cx="2103900" cy="576300"/>
          </a:xfrm>
          <a:prstGeom prst="roundRect">
            <a:avLst>
              <a:gd fmla="val 16667" name="adj"/>
            </a:avLst>
          </a:prstGeom>
          <a:solidFill>
            <a:srgbClr val="00B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rPr>
              <a:t>Biased</a:t>
            </a:r>
            <a:endParaRPr sz="18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490" name="Google Shape;490;p33"/>
          <p:cNvSpPr/>
          <p:nvPr/>
        </p:nvSpPr>
        <p:spPr>
          <a:xfrm>
            <a:off x="1456275" y="963802"/>
            <a:ext cx="705600" cy="3751200"/>
          </a:xfrm>
          <a:prstGeom prst="leftBrace">
            <a:avLst>
              <a:gd fmla="val 8333" name="adj1"/>
              <a:gd fmla="val 50000" name="adj2"/>
            </a:avLst>
          </a:prstGeom>
          <a:noFill/>
          <a:ln cap="flat" cmpd="sng" w="12700">
            <a:solidFill>
              <a:srgbClr val="80808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1" name="Google Shape;491;p33"/>
          <p:cNvSpPr txBox="1"/>
          <p:nvPr/>
        </p:nvSpPr>
        <p:spPr>
          <a:xfrm>
            <a:off x="4603925" y="963800"/>
            <a:ext cx="4275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rPr>
              <a:t>Use your data </a:t>
            </a:r>
            <a:r>
              <a:rPr lang="en" sz="1500"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rPr>
              <a:t>to be objective with learnings and decisions</a:t>
            </a:r>
            <a:endParaRPr sz="1500">
              <a:solidFill>
                <a:srgbClr val="666666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492" name="Google Shape;492;p33"/>
          <p:cNvSpPr txBox="1"/>
          <p:nvPr/>
        </p:nvSpPr>
        <p:spPr>
          <a:xfrm>
            <a:off x="4572000" y="1710633"/>
            <a:ext cx="4275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rPr>
              <a:t>Learn with small experiments: prove that your data changes, instead of assuming it will.</a:t>
            </a:r>
            <a:endParaRPr sz="1500">
              <a:solidFill>
                <a:srgbClr val="666666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493" name="Google Shape;493;p33"/>
          <p:cNvSpPr txBox="1"/>
          <p:nvPr/>
        </p:nvSpPr>
        <p:spPr>
          <a:xfrm>
            <a:off x="4572000" y="2500856"/>
            <a:ext cx="4275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rPr>
              <a:t>Build on your learnings,</a:t>
            </a:r>
            <a:r>
              <a:rPr lang="en" sz="1500"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rPr>
              <a:t> you’ll remember them once the same problem occurs. </a:t>
            </a:r>
            <a:endParaRPr sz="1500">
              <a:solidFill>
                <a:srgbClr val="666666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494" name="Google Shape;494;p33"/>
          <p:cNvSpPr txBox="1"/>
          <p:nvPr/>
        </p:nvSpPr>
        <p:spPr>
          <a:xfrm>
            <a:off x="4571999" y="3276968"/>
            <a:ext cx="45720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rPr>
              <a:t>Be aware you and your team are biased during analysing data; prove that you’re right</a:t>
            </a:r>
            <a:endParaRPr sz="1500">
              <a:solidFill>
                <a:srgbClr val="666666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495" name="Google Shape;495;p33"/>
          <p:cNvSpPr txBox="1"/>
          <p:nvPr/>
        </p:nvSpPr>
        <p:spPr>
          <a:xfrm>
            <a:off x="4572000" y="4166175"/>
            <a:ext cx="4275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rPr>
              <a:t>Document all learnings well, so you can find and review them once the same issue occurs</a:t>
            </a:r>
            <a:endParaRPr sz="1500">
              <a:solidFill>
                <a:srgbClr val="666666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496" name="Google Shape;496;p33"/>
          <p:cNvSpPr/>
          <p:nvPr/>
        </p:nvSpPr>
        <p:spPr>
          <a:xfrm>
            <a:off x="2345069" y="4263537"/>
            <a:ext cx="2103900" cy="4515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80808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808080"/>
                </a:solidFill>
                <a:latin typeface="Roboto Light"/>
                <a:ea typeface="Roboto Light"/>
                <a:cs typeface="Roboto Light"/>
                <a:sym typeface="Roboto Light"/>
              </a:rPr>
              <a:t>TIP! </a:t>
            </a:r>
            <a:endParaRPr sz="18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497" name="Google Shape;497;p33"/>
          <p:cNvSpPr/>
          <p:nvPr/>
        </p:nvSpPr>
        <p:spPr>
          <a:xfrm>
            <a:off x="151694" y="2309742"/>
            <a:ext cx="1135500" cy="1059300"/>
          </a:xfrm>
          <a:prstGeom prst="ellipse">
            <a:avLst/>
          </a:prstGeom>
          <a:solidFill>
            <a:srgbClr val="00B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FFF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8" name="Google Shape;498;p33"/>
          <p:cNvSpPr txBox="1"/>
          <p:nvPr/>
        </p:nvSpPr>
        <p:spPr>
          <a:xfrm>
            <a:off x="276575" y="2978870"/>
            <a:ext cx="886800" cy="2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Learn</a:t>
            </a:r>
            <a:endParaRPr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pic>
        <p:nvPicPr>
          <p:cNvPr descr="icon_talk_white.png" id="499" name="Google Shape;499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2782" y="2483644"/>
            <a:ext cx="567709" cy="529592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33"/>
          <p:cNvSpPr/>
          <p:nvPr/>
        </p:nvSpPr>
        <p:spPr>
          <a:xfrm>
            <a:off x="311700" y="278775"/>
            <a:ext cx="3507000" cy="302100"/>
          </a:xfrm>
          <a:prstGeom prst="rect">
            <a:avLst/>
          </a:prstGeom>
          <a:solidFill>
            <a:srgbClr val="00B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Market Testing - Learn from the results</a:t>
            </a:r>
            <a:endParaRPr>
              <a:solidFill>
                <a:srgbClr val="3C4043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34"/>
          <p:cNvSpPr txBox="1"/>
          <p:nvPr/>
        </p:nvSpPr>
        <p:spPr>
          <a:xfrm>
            <a:off x="311700" y="770375"/>
            <a:ext cx="8317200" cy="41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Jojo Juice</a:t>
            </a:r>
            <a:endParaRPr b="1" sz="18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TESTING:</a:t>
            </a:r>
            <a:endParaRPr b="1" sz="18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2" marL="13716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Roboto Light"/>
              <a:buChar char="-"/>
            </a:pPr>
            <a:r>
              <a:rPr lang="en" sz="160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Would they pay 150% the price of a normal juice? </a:t>
            </a:r>
            <a:endParaRPr sz="160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30200" lvl="2" marL="13716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Roboto Light"/>
              <a:buChar char="-"/>
            </a:pPr>
            <a:r>
              <a:rPr lang="en" sz="160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Do they enjoy the taste or is it too bitter?</a:t>
            </a:r>
            <a:endParaRPr sz="160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HYPOTHESIS:</a:t>
            </a:r>
            <a:endParaRPr b="1" sz="18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13716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Roboto Light"/>
              <a:buChar char="-"/>
            </a:pPr>
            <a:r>
              <a:rPr lang="en" sz="160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Customers think the juice is too expensive</a:t>
            </a:r>
            <a:endParaRPr sz="160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30200" lvl="0" marL="13716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Roboto Light"/>
              <a:buChar char="-"/>
            </a:pPr>
            <a:r>
              <a:rPr lang="en" sz="160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Customers think the juice is too bitter</a:t>
            </a:r>
            <a:endParaRPr sz="160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Fruit juice clip art � bkmn" id="506" name="Google Shape;506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09729" y="73225"/>
            <a:ext cx="874075" cy="1276850"/>
          </a:xfrm>
          <a:prstGeom prst="rect">
            <a:avLst/>
          </a:prstGeom>
          <a:noFill/>
          <a:ln>
            <a:noFill/>
          </a:ln>
        </p:spPr>
      </p:pic>
      <p:sp>
        <p:nvSpPr>
          <p:cNvPr id="507" name="Google Shape;507;p34"/>
          <p:cNvSpPr/>
          <p:nvPr/>
        </p:nvSpPr>
        <p:spPr>
          <a:xfrm>
            <a:off x="311700" y="278775"/>
            <a:ext cx="2390100" cy="302100"/>
          </a:xfrm>
          <a:prstGeom prst="rect">
            <a:avLst/>
          </a:prstGeom>
          <a:solidFill>
            <a:srgbClr val="00B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Market Testing - example</a:t>
            </a:r>
            <a:endParaRPr>
              <a:solidFill>
                <a:srgbClr val="3C4043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35"/>
          <p:cNvSpPr/>
          <p:nvPr/>
        </p:nvSpPr>
        <p:spPr>
          <a:xfrm>
            <a:off x="311700" y="278775"/>
            <a:ext cx="2390100" cy="302100"/>
          </a:xfrm>
          <a:prstGeom prst="rect">
            <a:avLst/>
          </a:prstGeom>
          <a:solidFill>
            <a:srgbClr val="00B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Market Testing</a:t>
            </a:r>
            <a:endParaRPr>
              <a:solidFill>
                <a:srgbClr val="3C4043"/>
              </a:solidFill>
            </a:endParaRPr>
          </a:p>
        </p:txBody>
      </p:sp>
      <p:pic>
        <p:nvPicPr>
          <p:cNvPr descr="Fruit juice clip art � bkmn" id="513" name="Google Shape;513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09729" y="73225"/>
            <a:ext cx="874075" cy="12768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14" name="Google Shape;514;p35"/>
          <p:cNvGraphicFramePr/>
          <p:nvPr/>
        </p:nvGraphicFramePr>
        <p:xfrm>
          <a:off x="163250" y="1390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{9AD0AFF6-DBF8-4A69-8C13-834540269E3B}</a:tableStyleId>
              </a:tblPr>
              <a:tblGrid>
                <a:gridCol w="4402550"/>
                <a:gridCol w="4402550"/>
              </a:tblGrid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KPI’s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00D4A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Test outcome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00D4A1"/>
                    </a:solidFill>
                  </a:tcPr>
                </a:tc>
              </a:tr>
              <a:tr h="702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50 customers to taste the new juice and ask them to pay what they would think it’s worth</a:t>
                      </a:r>
                      <a:endParaRPr sz="1200"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20 customers paid half of what they paid for a normal juice</a:t>
                      </a:r>
                      <a:endParaRPr sz="1200">
                        <a:solidFill>
                          <a:schemeClr val="dk2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20 customers paid double the normal price</a:t>
                      </a:r>
                      <a:endParaRPr sz="1200">
                        <a:solidFill>
                          <a:schemeClr val="dk2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10 customers paid normal price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634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50 customers to taste the juice and ask the 150% mark-up price</a:t>
                      </a:r>
                      <a:endParaRPr sz="1200"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20 customers said it was too expensive</a:t>
                      </a:r>
                      <a:endParaRPr sz="1200">
                        <a:solidFill>
                          <a:schemeClr val="dk2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30 customers loved the juice and said the pricing was just right</a:t>
                      </a:r>
                      <a:endParaRPr sz="1200">
                        <a:solidFill>
                          <a:schemeClr val="dk2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/>
                </a:tc>
              </a:tr>
              <a:tr h="615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50 customers to taste the juice and rate the juice on a scale from 1-10</a:t>
                      </a:r>
                      <a:endParaRPr sz="1200"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10 customers rated the juice an 8</a:t>
                      </a:r>
                      <a:endParaRPr sz="1200">
                        <a:solidFill>
                          <a:schemeClr val="dk2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15 customers rated the juice a 6</a:t>
                      </a:r>
                      <a:endParaRPr sz="1200">
                        <a:solidFill>
                          <a:schemeClr val="dk2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25 customers rated the juice a 7,5</a:t>
                      </a:r>
                      <a:endParaRPr sz="1200">
                        <a:solidFill>
                          <a:schemeClr val="dk2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AVERAGE: 7,15</a:t>
                      </a:r>
                      <a:endParaRPr sz="1200">
                        <a:solidFill>
                          <a:schemeClr val="dk2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/>
                </a:tc>
              </a:tr>
              <a:tr h="946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50 customers to rate the likelihood that they would recommend the juice to another customer</a:t>
                      </a:r>
                      <a:endParaRPr sz="1200"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40 customers would recommend the juice to another customer</a:t>
                      </a:r>
                      <a:endParaRPr sz="1200">
                        <a:solidFill>
                          <a:schemeClr val="dk2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10 customers would not recommend the juice to another customer</a:t>
                      </a:r>
                      <a:endParaRPr sz="1200">
                        <a:solidFill>
                          <a:schemeClr val="dk2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36"/>
          <p:cNvSpPr txBox="1"/>
          <p:nvPr/>
        </p:nvSpPr>
        <p:spPr>
          <a:xfrm>
            <a:off x="311700" y="770375"/>
            <a:ext cx="8317200" cy="41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Exercise: answer below questions</a:t>
            </a:r>
            <a:endParaRPr b="1" sz="18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 Light"/>
              <a:buChar char="-"/>
            </a:pPr>
            <a:r>
              <a:rPr lang="en" sz="160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What can Jojo deduct from the outcomes of her testing?</a:t>
            </a:r>
            <a:endParaRPr sz="160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Roboto Light"/>
              <a:buChar char="-"/>
            </a:pPr>
            <a:r>
              <a:rPr lang="en" sz="160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What can Jojo improve on her product?</a:t>
            </a:r>
            <a:endParaRPr sz="160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520" name="Google Shape;520;p36"/>
          <p:cNvSpPr/>
          <p:nvPr/>
        </p:nvSpPr>
        <p:spPr>
          <a:xfrm>
            <a:off x="311700" y="278775"/>
            <a:ext cx="2390100" cy="302100"/>
          </a:xfrm>
          <a:prstGeom prst="rect">
            <a:avLst/>
          </a:prstGeom>
          <a:solidFill>
            <a:srgbClr val="00B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Market Testing</a:t>
            </a:r>
            <a:endParaRPr>
              <a:solidFill>
                <a:srgbClr val="3C4043"/>
              </a:solidFill>
            </a:endParaRPr>
          </a:p>
        </p:txBody>
      </p:sp>
      <p:pic>
        <p:nvPicPr>
          <p:cNvPr descr="Fruit juice clip art � bkmn" id="521" name="Google Shape;521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09729" y="73225"/>
            <a:ext cx="874075" cy="127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37"/>
          <p:cNvSpPr/>
          <p:nvPr/>
        </p:nvSpPr>
        <p:spPr>
          <a:xfrm>
            <a:off x="311700" y="278775"/>
            <a:ext cx="3507000" cy="302100"/>
          </a:xfrm>
          <a:prstGeom prst="rect">
            <a:avLst/>
          </a:prstGeom>
          <a:solidFill>
            <a:srgbClr val="00B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Market Testing - ideation</a:t>
            </a:r>
            <a:endParaRPr>
              <a:solidFill>
                <a:srgbClr val="3C4043"/>
              </a:solidFill>
            </a:endParaRPr>
          </a:p>
        </p:txBody>
      </p:sp>
      <p:grpSp>
        <p:nvGrpSpPr>
          <p:cNvPr id="527" name="Google Shape;527;p37"/>
          <p:cNvGrpSpPr/>
          <p:nvPr/>
        </p:nvGrpSpPr>
        <p:grpSpPr>
          <a:xfrm>
            <a:off x="2235268" y="1108988"/>
            <a:ext cx="4673456" cy="3727175"/>
            <a:chOff x="5463822" y="2904190"/>
            <a:chExt cx="4445406" cy="3800525"/>
          </a:xfrm>
        </p:grpSpPr>
        <p:sp>
          <p:nvSpPr>
            <p:cNvPr id="528" name="Google Shape;528;p37"/>
            <p:cNvSpPr/>
            <p:nvPr/>
          </p:nvSpPr>
          <p:spPr>
            <a:xfrm>
              <a:off x="6611552" y="3300312"/>
              <a:ext cx="2139000" cy="2140200"/>
            </a:xfrm>
            <a:prstGeom prst="ellipse">
              <a:avLst/>
            </a:prstGeom>
            <a:noFill/>
            <a:ln cap="flat" cmpd="sng" w="38100">
              <a:solidFill>
                <a:srgbClr val="6D6D6D"/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9" name="Google Shape;529;p37"/>
            <p:cNvSpPr/>
            <p:nvPr/>
          </p:nvSpPr>
          <p:spPr>
            <a:xfrm>
              <a:off x="7289791" y="2922461"/>
              <a:ext cx="776700" cy="776700"/>
            </a:xfrm>
            <a:prstGeom prst="ellipse">
              <a:avLst/>
            </a:prstGeom>
            <a:solidFill>
              <a:srgbClr val="99999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E011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" name="Google Shape;530;p37"/>
            <p:cNvSpPr/>
            <p:nvPr/>
          </p:nvSpPr>
          <p:spPr>
            <a:xfrm>
              <a:off x="6359267" y="4545738"/>
              <a:ext cx="776700" cy="776700"/>
            </a:xfrm>
            <a:prstGeom prst="ellipse">
              <a:avLst/>
            </a:prstGeom>
            <a:solidFill>
              <a:srgbClr val="C8C8C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E011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" name="Google Shape;531;p37"/>
            <p:cNvSpPr/>
            <p:nvPr/>
          </p:nvSpPr>
          <p:spPr>
            <a:xfrm>
              <a:off x="8220314" y="4551964"/>
              <a:ext cx="776700" cy="776700"/>
            </a:xfrm>
            <a:prstGeom prst="ellipse">
              <a:avLst/>
            </a:prstGeom>
            <a:solidFill>
              <a:srgbClr val="C8C8C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E011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icon_lamp_white.png" id="532" name="Google Shape;532;p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02104" y="3017511"/>
              <a:ext cx="360000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3" name="Google Shape;533;p37"/>
            <p:cNvSpPr txBox="1"/>
            <p:nvPr/>
          </p:nvSpPr>
          <p:spPr>
            <a:xfrm>
              <a:off x="7381842" y="3342710"/>
              <a:ext cx="6054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Ideas</a:t>
              </a:r>
              <a:endParaRPr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pic>
          <p:nvPicPr>
            <p:cNvPr descr="icon_analytics_white.png" id="534" name="Google Shape;534;p3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567596" y="4636182"/>
              <a:ext cx="360000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5" name="Google Shape;535;p37"/>
            <p:cNvSpPr txBox="1"/>
            <p:nvPr/>
          </p:nvSpPr>
          <p:spPr>
            <a:xfrm>
              <a:off x="6491756" y="4938579"/>
              <a:ext cx="5118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Data</a:t>
              </a:r>
              <a:endParaRPr/>
            </a:p>
          </p:txBody>
        </p:sp>
        <p:sp>
          <p:nvSpPr>
            <p:cNvPr id="536" name="Google Shape;536;p37"/>
            <p:cNvSpPr txBox="1"/>
            <p:nvPr/>
          </p:nvSpPr>
          <p:spPr>
            <a:xfrm>
              <a:off x="8281498" y="4972213"/>
              <a:ext cx="6888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Product</a:t>
              </a:r>
              <a:endParaRPr/>
            </a:p>
          </p:txBody>
        </p:sp>
        <p:sp>
          <p:nvSpPr>
            <p:cNvPr id="537" name="Google Shape;537;p37"/>
            <p:cNvSpPr/>
            <p:nvPr/>
          </p:nvSpPr>
          <p:spPr>
            <a:xfrm>
              <a:off x="8829228" y="2904190"/>
              <a:ext cx="1080000" cy="1080000"/>
            </a:xfrm>
            <a:prstGeom prst="ellipse">
              <a:avLst/>
            </a:prstGeom>
            <a:solidFill>
              <a:srgbClr val="00B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" name="Google Shape;538;p37"/>
            <p:cNvSpPr/>
            <p:nvPr/>
          </p:nvSpPr>
          <p:spPr>
            <a:xfrm>
              <a:off x="7126786" y="5624715"/>
              <a:ext cx="1080000" cy="1080000"/>
            </a:xfrm>
            <a:prstGeom prst="ellipse">
              <a:avLst/>
            </a:prstGeom>
            <a:solidFill>
              <a:srgbClr val="00B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9" name="Google Shape;539;p37"/>
            <p:cNvSpPr/>
            <p:nvPr/>
          </p:nvSpPr>
          <p:spPr>
            <a:xfrm>
              <a:off x="5463822" y="2904190"/>
              <a:ext cx="1080000" cy="1080000"/>
            </a:xfrm>
            <a:prstGeom prst="ellipse">
              <a:avLst/>
            </a:prstGeom>
            <a:solidFill>
              <a:srgbClr val="00B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0" name="Google Shape;540;p37"/>
            <p:cNvSpPr txBox="1"/>
            <p:nvPr/>
          </p:nvSpPr>
          <p:spPr>
            <a:xfrm>
              <a:off x="5582608" y="3586469"/>
              <a:ext cx="843600" cy="23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Learn</a:t>
              </a:r>
              <a:endParaRPr/>
            </a:p>
          </p:txBody>
        </p:sp>
        <p:sp>
          <p:nvSpPr>
            <p:cNvPr id="541" name="Google Shape;541;p37"/>
            <p:cNvSpPr txBox="1"/>
            <p:nvPr/>
          </p:nvSpPr>
          <p:spPr>
            <a:xfrm>
              <a:off x="8951288" y="3620102"/>
              <a:ext cx="843600" cy="23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Improve</a:t>
              </a:r>
              <a:endParaRPr/>
            </a:p>
          </p:txBody>
        </p:sp>
        <p:sp>
          <p:nvSpPr>
            <p:cNvPr id="542" name="Google Shape;542;p37"/>
            <p:cNvSpPr txBox="1"/>
            <p:nvPr/>
          </p:nvSpPr>
          <p:spPr>
            <a:xfrm>
              <a:off x="7257982" y="6321412"/>
              <a:ext cx="843600" cy="23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Measure</a:t>
              </a:r>
              <a:endParaRPr/>
            </a:p>
          </p:txBody>
        </p:sp>
        <p:pic>
          <p:nvPicPr>
            <p:cNvPr descr="icon_talk_white.png" id="543" name="Google Shape;543;p3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740702" y="3081510"/>
              <a:ext cx="540000" cy="54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icon_settings_white.png" id="544" name="Google Shape;544;p3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9148234" y="3093524"/>
              <a:ext cx="512474" cy="5124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icon_design_white.png" id="545" name="Google Shape;545;p37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7413455" y="5775877"/>
              <a:ext cx="540000" cy="5400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46" name="Google Shape;546;p37"/>
            <p:cNvCxnSpPr/>
            <p:nvPr/>
          </p:nvCxnSpPr>
          <p:spPr>
            <a:xfrm flipH="1">
              <a:off x="8736142" y="4016455"/>
              <a:ext cx="36900" cy="149100"/>
            </a:xfrm>
            <a:prstGeom prst="straightConnector1">
              <a:avLst/>
            </a:prstGeom>
            <a:noFill/>
            <a:ln cap="flat" cmpd="sng" w="38100">
              <a:solidFill>
                <a:srgbClr val="6D6D6D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47" name="Google Shape;547;p37"/>
            <p:cNvCxnSpPr/>
            <p:nvPr/>
          </p:nvCxnSpPr>
          <p:spPr>
            <a:xfrm>
              <a:off x="8621604" y="4057753"/>
              <a:ext cx="108000" cy="108000"/>
            </a:xfrm>
            <a:prstGeom prst="straightConnector1">
              <a:avLst/>
            </a:prstGeom>
            <a:noFill/>
            <a:ln cap="flat" cmpd="sng" w="38100">
              <a:solidFill>
                <a:srgbClr val="6D6D6D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48" name="Google Shape;548;p37"/>
            <p:cNvCxnSpPr/>
            <p:nvPr/>
          </p:nvCxnSpPr>
          <p:spPr>
            <a:xfrm flipH="1">
              <a:off x="7442302" y="5355272"/>
              <a:ext cx="115800" cy="56100"/>
            </a:xfrm>
            <a:prstGeom prst="straightConnector1">
              <a:avLst/>
            </a:prstGeom>
            <a:noFill/>
            <a:ln cap="flat" cmpd="sng" w="38100">
              <a:solidFill>
                <a:srgbClr val="6D6D6D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49" name="Google Shape;549;p37"/>
            <p:cNvCxnSpPr/>
            <p:nvPr/>
          </p:nvCxnSpPr>
          <p:spPr>
            <a:xfrm>
              <a:off x="7437640" y="5413779"/>
              <a:ext cx="99900" cy="93000"/>
            </a:xfrm>
            <a:prstGeom prst="straightConnector1">
              <a:avLst/>
            </a:prstGeom>
            <a:noFill/>
            <a:ln cap="flat" cmpd="sng" w="38100">
              <a:solidFill>
                <a:srgbClr val="6D6D6D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50" name="Google Shape;550;p37"/>
            <p:cNvCxnSpPr/>
            <p:nvPr/>
          </p:nvCxnSpPr>
          <p:spPr>
            <a:xfrm flipH="1" rot="10800000">
              <a:off x="6800916" y="3589584"/>
              <a:ext cx="158400" cy="41400"/>
            </a:xfrm>
            <a:prstGeom prst="straightConnector1">
              <a:avLst/>
            </a:prstGeom>
            <a:noFill/>
            <a:ln cap="flat" cmpd="sng" w="38100">
              <a:solidFill>
                <a:srgbClr val="6D6D6D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51" name="Google Shape;551;p37"/>
            <p:cNvCxnSpPr/>
            <p:nvPr/>
          </p:nvCxnSpPr>
          <p:spPr>
            <a:xfrm flipH="1">
              <a:off x="6935268" y="3589682"/>
              <a:ext cx="10200" cy="147900"/>
            </a:xfrm>
            <a:prstGeom prst="straightConnector1">
              <a:avLst/>
            </a:prstGeom>
            <a:noFill/>
            <a:ln cap="flat" cmpd="sng" w="38100">
              <a:solidFill>
                <a:srgbClr val="6D6D6D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pic>
        <p:nvPicPr>
          <p:cNvPr descr="producticonblue.png" id="552" name="Google Shape;552;p3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388255" y="2845518"/>
            <a:ext cx="337120" cy="337120"/>
          </a:xfrm>
          <a:prstGeom prst="rect">
            <a:avLst/>
          </a:prstGeom>
          <a:noFill/>
          <a:ln>
            <a:noFill/>
          </a:ln>
        </p:spPr>
      </p:pic>
      <p:sp>
        <p:nvSpPr>
          <p:cNvPr id="553" name="Google Shape;553;p37"/>
          <p:cNvSpPr/>
          <p:nvPr/>
        </p:nvSpPr>
        <p:spPr>
          <a:xfrm rot="1909834">
            <a:off x="2906137" y="2885795"/>
            <a:ext cx="3543738" cy="2093209"/>
          </a:xfrm>
          <a:prstGeom prst="rect">
            <a:avLst/>
          </a:prstGeom>
          <a:solidFill>
            <a:srgbClr val="FFFFFF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4" name="Google Shape;554;p37"/>
          <p:cNvSpPr/>
          <p:nvPr/>
        </p:nvSpPr>
        <p:spPr>
          <a:xfrm rot="-7229253">
            <a:off x="2295754" y="893802"/>
            <a:ext cx="1782789" cy="1793695"/>
          </a:xfrm>
          <a:prstGeom prst="rect">
            <a:avLst/>
          </a:prstGeom>
          <a:solidFill>
            <a:srgbClr val="FFFFFF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5" name="Google Shape;555;p37"/>
          <p:cNvSpPr/>
          <p:nvPr/>
        </p:nvSpPr>
        <p:spPr>
          <a:xfrm rot="1055443">
            <a:off x="4849121" y="880304"/>
            <a:ext cx="2820172" cy="2599293"/>
          </a:xfrm>
          <a:prstGeom prst="rect">
            <a:avLst/>
          </a:prstGeom>
          <a:solidFill>
            <a:srgbClr val="FFFFFF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38"/>
          <p:cNvSpPr txBox="1"/>
          <p:nvPr/>
        </p:nvSpPr>
        <p:spPr>
          <a:xfrm>
            <a:off x="311700" y="770375"/>
            <a:ext cx="8317200" cy="41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Exercise:</a:t>
            </a:r>
            <a:endParaRPr b="1" sz="18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Roboto Light"/>
              <a:buChar char="-"/>
            </a:pPr>
            <a:r>
              <a:rPr lang="en" sz="160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Make a list of all the improvements that Jojo can make on her product on the basis of her market testing. </a:t>
            </a:r>
            <a:endParaRPr sz="160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Roboto Light"/>
              <a:buChar char="-"/>
            </a:pPr>
            <a:r>
              <a:rPr lang="en" sz="160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Plot these ideas on the following graph based on </a:t>
            </a:r>
            <a:r>
              <a:rPr lang="en" sz="160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impact</a:t>
            </a:r>
            <a:r>
              <a:rPr lang="en" sz="160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 (high-low change that it created) and feasibility (easy-hard)</a:t>
            </a:r>
            <a:endParaRPr sz="160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561" name="Google Shape;561;p38"/>
          <p:cNvSpPr/>
          <p:nvPr/>
        </p:nvSpPr>
        <p:spPr>
          <a:xfrm>
            <a:off x="311700" y="278775"/>
            <a:ext cx="2390100" cy="302100"/>
          </a:xfrm>
          <a:prstGeom prst="rect">
            <a:avLst/>
          </a:prstGeom>
          <a:solidFill>
            <a:srgbClr val="00B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Market Testing - Ideation</a:t>
            </a:r>
            <a:endParaRPr>
              <a:solidFill>
                <a:srgbClr val="3C4043"/>
              </a:solidFill>
            </a:endParaRPr>
          </a:p>
        </p:txBody>
      </p:sp>
      <p:pic>
        <p:nvPicPr>
          <p:cNvPr descr="Fruit juice clip art � bkmn" id="562" name="Google Shape;562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09729" y="73225"/>
            <a:ext cx="874075" cy="127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39"/>
          <p:cNvSpPr/>
          <p:nvPr/>
        </p:nvSpPr>
        <p:spPr>
          <a:xfrm>
            <a:off x="311700" y="278775"/>
            <a:ext cx="2390100" cy="302100"/>
          </a:xfrm>
          <a:prstGeom prst="rect">
            <a:avLst/>
          </a:prstGeom>
          <a:solidFill>
            <a:srgbClr val="00B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Market Testing - Ideation</a:t>
            </a:r>
            <a:endParaRPr>
              <a:solidFill>
                <a:srgbClr val="3C4043"/>
              </a:solidFill>
            </a:endParaRPr>
          </a:p>
        </p:txBody>
      </p:sp>
      <p:pic>
        <p:nvPicPr>
          <p:cNvPr descr="Fruit juice clip art � bkmn" id="568" name="Google Shape;568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09729" y="73225"/>
            <a:ext cx="874075" cy="12768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69" name="Google Shape;569;p39"/>
          <p:cNvCxnSpPr/>
          <p:nvPr/>
        </p:nvCxnSpPr>
        <p:spPr>
          <a:xfrm flipH="1">
            <a:off x="2637488" y="1086575"/>
            <a:ext cx="19200" cy="3219600"/>
          </a:xfrm>
          <a:prstGeom prst="straightConnector1">
            <a:avLst/>
          </a:prstGeom>
          <a:noFill/>
          <a:ln cap="flat" cmpd="sng" w="9525">
            <a:solidFill>
              <a:srgbClr val="00D4A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0" name="Google Shape;570;p39"/>
          <p:cNvCxnSpPr/>
          <p:nvPr/>
        </p:nvCxnSpPr>
        <p:spPr>
          <a:xfrm flipH="1">
            <a:off x="2637713" y="4315550"/>
            <a:ext cx="3686100" cy="9900"/>
          </a:xfrm>
          <a:prstGeom prst="straightConnector1">
            <a:avLst/>
          </a:prstGeom>
          <a:noFill/>
          <a:ln cap="flat" cmpd="sng" w="9525">
            <a:solidFill>
              <a:srgbClr val="00D4A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1" name="Google Shape;571;p39"/>
          <p:cNvCxnSpPr/>
          <p:nvPr/>
        </p:nvCxnSpPr>
        <p:spPr>
          <a:xfrm flipH="1">
            <a:off x="4666313" y="1086575"/>
            <a:ext cx="19200" cy="3219600"/>
          </a:xfrm>
          <a:prstGeom prst="straightConnector1">
            <a:avLst/>
          </a:prstGeom>
          <a:noFill/>
          <a:ln cap="flat" cmpd="sng" w="9525">
            <a:solidFill>
              <a:srgbClr val="00D4A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2" name="Google Shape;572;p39"/>
          <p:cNvCxnSpPr/>
          <p:nvPr/>
        </p:nvCxnSpPr>
        <p:spPr>
          <a:xfrm flipH="1">
            <a:off x="2656688" y="2534375"/>
            <a:ext cx="3686100" cy="9900"/>
          </a:xfrm>
          <a:prstGeom prst="straightConnector1">
            <a:avLst/>
          </a:prstGeom>
          <a:noFill/>
          <a:ln cap="flat" cmpd="sng" w="9525">
            <a:solidFill>
              <a:srgbClr val="00D4A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73" name="Google Shape;573;p39"/>
          <p:cNvSpPr/>
          <p:nvPr/>
        </p:nvSpPr>
        <p:spPr>
          <a:xfrm rot="-5400000">
            <a:off x="2150250" y="1200550"/>
            <a:ext cx="514500" cy="302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High </a:t>
            </a:r>
            <a:endParaRPr>
              <a:solidFill>
                <a:srgbClr val="3C4043"/>
              </a:solidFill>
            </a:endParaRPr>
          </a:p>
        </p:txBody>
      </p:sp>
      <p:sp>
        <p:nvSpPr>
          <p:cNvPr id="574" name="Google Shape;574;p39"/>
          <p:cNvSpPr/>
          <p:nvPr/>
        </p:nvSpPr>
        <p:spPr>
          <a:xfrm rot="-5400000">
            <a:off x="1633800" y="3700675"/>
            <a:ext cx="943200" cy="302100"/>
          </a:xfrm>
          <a:prstGeom prst="rect">
            <a:avLst/>
          </a:prstGeom>
          <a:solidFill>
            <a:srgbClr val="00D4A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Impact</a:t>
            </a: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>
              <a:solidFill>
                <a:srgbClr val="3C4043"/>
              </a:solidFill>
            </a:endParaRPr>
          </a:p>
        </p:txBody>
      </p:sp>
      <p:sp>
        <p:nvSpPr>
          <p:cNvPr id="575" name="Google Shape;575;p39"/>
          <p:cNvSpPr/>
          <p:nvPr/>
        </p:nvSpPr>
        <p:spPr>
          <a:xfrm>
            <a:off x="2701800" y="4684400"/>
            <a:ext cx="943200" cy="302100"/>
          </a:xfrm>
          <a:prstGeom prst="rect">
            <a:avLst/>
          </a:prstGeom>
          <a:solidFill>
            <a:srgbClr val="00D4A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Feasibility</a:t>
            </a: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>
              <a:solidFill>
                <a:srgbClr val="3C4043"/>
              </a:solidFill>
            </a:endParaRPr>
          </a:p>
        </p:txBody>
      </p:sp>
      <p:sp>
        <p:nvSpPr>
          <p:cNvPr id="576" name="Google Shape;576;p39"/>
          <p:cNvSpPr/>
          <p:nvPr/>
        </p:nvSpPr>
        <p:spPr>
          <a:xfrm rot="-5400000">
            <a:off x="2150250" y="3905650"/>
            <a:ext cx="514500" cy="302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Low</a:t>
            </a: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>
              <a:solidFill>
                <a:srgbClr val="3C4043"/>
              </a:solidFill>
            </a:endParaRPr>
          </a:p>
        </p:txBody>
      </p:sp>
      <p:sp>
        <p:nvSpPr>
          <p:cNvPr id="577" name="Google Shape;577;p39"/>
          <p:cNvSpPr/>
          <p:nvPr/>
        </p:nvSpPr>
        <p:spPr>
          <a:xfrm>
            <a:off x="5838313" y="4382300"/>
            <a:ext cx="514500" cy="302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Easy</a:t>
            </a: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>
              <a:solidFill>
                <a:srgbClr val="3C4043"/>
              </a:solidFill>
            </a:endParaRPr>
          </a:p>
        </p:txBody>
      </p:sp>
      <p:cxnSp>
        <p:nvCxnSpPr>
          <p:cNvPr id="578" name="Google Shape;578;p39"/>
          <p:cNvCxnSpPr>
            <a:stCxn id="576" idx="3"/>
          </p:cNvCxnSpPr>
          <p:nvPr/>
        </p:nvCxnSpPr>
        <p:spPr>
          <a:xfrm flipH="1" rot="10800000">
            <a:off x="2407500" y="1761250"/>
            <a:ext cx="30000" cy="2038200"/>
          </a:xfrm>
          <a:prstGeom prst="straightConnector1">
            <a:avLst/>
          </a:prstGeom>
          <a:noFill/>
          <a:ln cap="flat" cmpd="sng" w="9525">
            <a:solidFill>
              <a:srgbClr val="00BF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79" name="Google Shape;579;p39"/>
          <p:cNvCxnSpPr>
            <a:stCxn id="580" idx="3"/>
            <a:endCxn id="577" idx="1"/>
          </p:cNvCxnSpPr>
          <p:nvPr/>
        </p:nvCxnSpPr>
        <p:spPr>
          <a:xfrm>
            <a:off x="3161188" y="4533350"/>
            <a:ext cx="2677200" cy="0"/>
          </a:xfrm>
          <a:prstGeom prst="straightConnector1">
            <a:avLst/>
          </a:prstGeom>
          <a:noFill/>
          <a:ln cap="flat" cmpd="sng" w="9525">
            <a:solidFill>
              <a:srgbClr val="00BF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80" name="Google Shape;580;p39"/>
          <p:cNvSpPr/>
          <p:nvPr/>
        </p:nvSpPr>
        <p:spPr>
          <a:xfrm>
            <a:off x="2646688" y="4382300"/>
            <a:ext cx="514500" cy="302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Hard</a:t>
            </a: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>
              <a:solidFill>
                <a:srgbClr val="3C4043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40"/>
          <p:cNvSpPr/>
          <p:nvPr/>
        </p:nvSpPr>
        <p:spPr>
          <a:xfrm>
            <a:off x="311700" y="278775"/>
            <a:ext cx="2390100" cy="302100"/>
          </a:xfrm>
          <a:prstGeom prst="rect">
            <a:avLst/>
          </a:prstGeom>
          <a:solidFill>
            <a:srgbClr val="00B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Market Testing - Ideation</a:t>
            </a:r>
            <a:endParaRPr>
              <a:solidFill>
                <a:srgbClr val="3C4043"/>
              </a:solidFill>
            </a:endParaRPr>
          </a:p>
        </p:txBody>
      </p:sp>
      <p:pic>
        <p:nvPicPr>
          <p:cNvPr descr="Fruit juice clip art � bkmn" id="586" name="Google Shape;586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09729" y="73225"/>
            <a:ext cx="874075" cy="12768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87" name="Google Shape;587;p40"/>
          <p:cNvCxnSpPr/>
          <p:nvPr/>
        </p:nvCxnSpPr>
        <p:spPr>
          <a:xfrm flipH="1">
            <a:off x="2637488" y="1086575"/>
            <a:ext cx="19200" cy="3219600"/>
          </a:xfrm>
          <a:prstGeom prst="straightConnector1">
            <a:avLst/>
          </a:prstGeom>
          <a:noFill/>
          <a:ln cap="flat" cmpd="sng" w="9525">
            <a:solidFill>
              <a:srgbClr val="00D4A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8" name="Google Shape;588;p40"/>
          <p:cNvCxnSpPr/>
          <p:nvPr/>
        </p:nvCxnSpPr>
        <p:spPr>
          <a:xfrm flipH="1">
            <a:off x="2637713" y="4315550"/>
            <a:ext cx="3686100" cy="9900"/>
          </a:xfrm>
          <a:prstGeom prst="straightConnector1">
            <a:avLst/>
          </a:prstGeom>
          <a:noFill/>
          <a:ln cap="flat" cmpd="sng" w="9525">
            <a:solidFill>
              <a:srgbClr val="00D4A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9" name="Google Shape;589;p40"/>
          <p:cNvCxnSpPr/>
          <p:nvPr/>
        </p:nvCxnSpPr>
        <p:spPr>
          <a:xfrm flipH="1">
            <a:off x="4666313" y="1086575"/>
            <a:ext cx="19200" cy="3219600"/>
          </a:xfrm>
          <a:prstGeom prst="straightConnector1">
            <a:avLst/>
          </a:prstGeom>
          <a:noFill/>
          <a:ln cap="flat" cmpd="sng" w="9525">
            <a:solidFill>
              <a:srgbClr val="00D4A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0" name="Google Shape;590;p40"/>
          <p:cNvCxnSpPr/>
          <p:nvPr/>
        </p:nvCxnSpPr>
        <p:spPr>
          <a:xfrm flipH="1">
            <a:off x="2656688" y="2534375"/>
            <a:ext cx="3686100" cy="9900"/>
          </a:xfrm>
          <a:prstGeom prst="straightConnector1">
            <a:avLst/>
          </a:prstGeom>
          <a:noFill/>
          <a:ln cap="flat" cmpd="sng" w="9525">
            <a:solidFill>
              <a:srgbClr val="00D4A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91" name="Google Shape;591;p40"/>
          <p:cNvSpPr/>
          <p:nvPr/>
        </p:nvSpPr>
        <p:spPr>
          <a:xfrm rot="-5400000">
            <a:off x="2150250" y="1200550"/>
            <a:ext cx="514500" cy="302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High </a:t>
            </a:r>
            <a:endParaRPr>
              <a:solidFill>
                <a:srgbClr val="3C4043"/>
              </a:solidFill>
            </a:endParaRPr>
          </a:p>
        </p:txBody>
      </p:sp>
      <p:sp>
        <p:nvSpPr>
          <p:cNvPr id="592" name="Google Shape;592;p40"/>
          <p:cNvSpPr/>
          <p:nvPr/>
        </p:nvSpPr>
        <p:spPr>
          <a:xfrm rot="-5400000">
            <a:off x="1633800" y="3700675"/>
            <a:ext cx="943200" cy="302100"/>
          </a:xfrm>
          <a:prstGeom prst="rect">
            <a:avLst/>
          </a:prstGeom>
          <a:solidFill>
            <a:srgbClr val="00D4A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Impact </a:t>
            </a:r>
            <a:endParaRPr>
              <a:solidFill>
                <a:srgbClr val="3C4043"/>
              </a:solidFill>
            </a:endParaRPr>
          </a:p>
        </p:txBody>
      </p:sp>
      <p:sp>
        <p:nvSpPr>
          <p:cNvPr id="593" name="Google Shape;593;p40"/>
          <p:cNvSpPr/>
          <p:nvPr/>
        </p:nvSpPr>
        <p:spPr>
          <a:xfrm>
            <a:off x="2701800" y="4684400"/>
            <a:ext cx="943200" cy="302100"/>
          </a:xfrm>
          <a:prstGeom prst="rect">
            <a:avLst/>
          </a:prstGeom>
          <a:solidFill>
            <a:srgbClr val="00D4A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Feasibility </a:t>
            </a:r>
            <a:endParaRPr>
              <a:solidFill>
                <a:srgbClr val="3C4043"/>
              </a:solidFill>
            </a:endParaRPr>
          </a:p>
        </p:txBody>
      </p:sp>
      <p:sp>
        <p:nvSpPr>
          <p:cNvPr id="594" name="Google Shape;594;p40"/>
          <p:cNvSpPr/>
          <p:nvPr/>
        </p:nvSpPr>
        <p:spPr>
          <a:xfrm rot="-5400000">
            <a:off x="2150250" y="3905650"/>
            <a:ext cx="514500" cy="302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Low </a:t>
            </a:r>
            <a:endParaRPr>
              <a:solidFill>
                <a:srgbClr val="3C4043"/>
              </a:solidFill>
            </a:endParaRPr>
          </a:p>
        </p:txBody>
      </p:sp>
      <p:sp>
        <p:nvSpPr>
          <p:cNvPr id="595" name="Google Shape;595;p40"/>
          <p:cNvSpPr/>
          <p:nvPr/>
        </p:nvSpPr>
        <p:spPr>
          <a:xfrm>
            <a:off x="5838313" y="4382300"/>
            <a:ext cx="514500" cy="302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Easy </a:t>
            </a:r>
            <a:endParaRPr>
              <a:solidFill>
                <a:srgbClr val="3C4043"/>
              </a:solidFill>
            </a:endParaRPr>
          </a:p>
        </p:txBody>
      </p:sp>
      <p:cxnSp>
        <p:nvCxnSpPr>
          <p:cNvPr id="596" name="Google Shape;596;p40"/>
          <p:cNvCxnSpPr>
            <a:stCxn id="594" idx="3"/>
          </p:cNvCxnSpPr>
          <p:nvPr/>
        </p:nvCxnSpPr>
        <p:spPr>
          <a:xfrm flipH="1" rot="10800000">
            <a:off x="2407500" y="1761250"/>
            <a:ext cx="30000" cy="2038200"/>
          </a:xfrm>
          <a:prstGeom prst="straightConnector1">
            <a:avLst/>
          </a:prstGeom>
          <a:noFill/>
          <a:ln cap="flat" cmpd="sng" w="9525">
            <a:solidFill>
              <a:srgbClr val="00BF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97" name="Google Shape;597;p40"/>
          <p:cNvCxnSpPr>
            <a:stCxn id="598" idx="3"/>
            <a:endCxn id="595" idx="1"/>
          </p:cNvCxnSpPr>
          <p:nvPr/>
        </p:nvCxnSpPr>
        <p:spPr>
          <a:xfrm>
            <a:off x="3161188" y="4533350"/>
            <a:ext cx="2677200" cy="0"/>
          </a:xfrm>
          <a:prstGeom prst="straightConnector1">
            <a:avLst/>
          </a:prstGeom>
          <a:noFill/>
          <a:ln cap="flat" cmpd="sng" w="9525">
            <a:solidFill>
              <a:srgbClr val="00BF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98" name="Google Shape;598;p40"/>
          <p:cNvSpPr/>
          <p:nvPr/>
        </p:nvSpPr>
        <p:spPr>
          <a:xfrm>
            <a:off x="2646688" y="4382300"/>
            <a:ext cx="514500" cy="302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Hard </a:t>
            </a:r>
            <a:endParaRPr>
              <a:solidFill>
                <a:srgbClr val="3C4043"/>
              </a:solidFill>
            </a:endParaRPr>
          </a:p>
        </p:txBody>
      </p:sp>
      <p:pic>
        <p:nvPicPr>
          <p:cNvPr id="599" name="Google Shape;599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78746" y="3384643"/>
            <a:ext cx="874074" cy="874057"/>
          </a:xfrm>
          <a:prstGeom prst="rect">
            <a:avLst/>
          </a:prstGeom>
          <a:noFill/>
          <a:ln>
            <a:noFill/>
          </a:ln>
        </p:spPr>
      </p:pic>
      <p:sp>
        <p:nvSpPr>
          <p:cNvPr id="600" name="Google Shape;600;p40"/>
          <p:cNvSpPr txBox="1"/>
          <p:nvPr/>
        </p:nvSpPr>
        <p:spPr>
          <a:xfrm>
            <a:off x="5619780" y="3517364"/>
            <a:ext cx="9516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Dancing Script"/>
                <a:ea typeface="Dancing Script"/>
                <a:cs typeface="Dancing Script"/>
                <a:sym typeface="Dancing Script"/>
              </a:rPr>
              <a:t>Pricing </a:t>
            </a:r>
            <a:endParaRPr sz="900">
              <a:latin typeface="Dancing Script"/>
              <a:ea typeface="Dancing Script"/>
              <a:cs typeface="Dancing Script"/>
              <a:sym typeface="Dancing Scrip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Dancing Script"/>
                <a:ea typeface="Dancing Script"/>
                <a:cs typeface="Dancing Script"/>
                <a:sym typeface="Dancing Script"/>
              </a:rPr>
              <a:t>125%</a:t>
            </a:r>
            <a:endParaRPr sz="1100"/>
          </a:p>
        </p:txBody>
      </p:sp>
      <p:pic>
        <p:nvPicPr>
          <p:cNvPr id="601" name="Google Shape;601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98174" y="1018027"/>
            <a:ext cx="1270077" cy="1270077"/>
          </a:xfrm>
          <a:prstGeom prst="rect">
            <a:avLst/>
          </a:prstGeom>
          <a:noFill/>
          <a:ln>
            <a:noFill/>
          </a:ln>
        </p:spPr>
      </p:pic>
      <p:sp>
        <p:nvSpPr>
          <p:cNvPr id="602" name="Google Shape;602;p40"/>
          <p:cNvSpPr txBox="1"/>
          <p:nvPr/>
        </p:nvSpPr>
        <p:spPr>
          <a:xfrm>
            <a:off x="5021625" y="1350081"/>
            <a:ext cx="951600" cy="3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Dancing Script"/>
                <a:ea typeface="Dancing Script"/>
                <a:cs typeface="Dancing Script"/>
                <a:sym typeface="Dancing Script"/>
              </a:rPr>
              <a:t>Creating a slogan</a:t>
            </a:r>
            <a:endParaRPr/>
          </a:p>
        </p:txBody>
      </p:sp>
      <p:pic>
        <p:nvPicPr>
          <p:cNvPr id="603" name="Google Shape;603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39271" y="2559214"/>
            <a:ext cx="874074" cy="943200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p40"/>
          <p:cNvSpPr txBox="1"/>
          <p:nvPr/>
        </p:nvSpPr>
        <p:spPr>
          <a:xfrm>
            <a:off x="4893043" y="2755133"/>
            <a:ext cx="654900" cy="3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Dancing Script"/>
                <a:ea typeface="Dancing Script"/>
                <a:cs typeface="Dancing Script"/>
                <a:sym typeface="Dancing Script"/>
              </a:rPr>
              <a:t>Add more sugar</a:t>
            </a:r>
            <a:endParaRPr sz="1100"/>
          </a:p>
        </p:txBody>
      </p:sp>
      <p:pic>
        <p:nvPicPr>
          <p:cNvPr id="605" name="Google Shape;605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01799" y="2979302"/>
            <a:ext cx="1270077" cy="1270077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40"/>
          <p:cNvSpPr txBox="1"/>
          <p:nvPr/>
        </p:nvSpPr>
        <p:spPr>
          <a:xfrm>
            <a:off x="2925250" y="3311356"/>
            <a:ext cx="951600" cy="3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Dancing Script"/>
                <a:ea typeface="Dancing Script"/>
                <a:cs typeface="Dancing Script"/>
                <a:sym typeface="Dancing Script"/>
              </a:rPr>
              <a:t>Develop new juice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41"/>
          <p:cNvSpPr/>
          <p:nvPr/>
        </p:nvSpPr>
        <p:spPr>
          <a:xfrm>
            <a:off x="311700" y="278775"/>
            <a:ext cx="2390100" cy="302100"/>
          </a:xfrm>
          <a:prstGeom prst="rect">
            <a:avLst/>
          </a:prstGeom>
          <a:solidFill>
            <a:srgbClr val="00B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Market Testing - Ideation</a:t>
            </a:r>
            <a:endParaRPr>
              <a:solidFill>
                <a:srgbClr val="3C4043"/>
              </a:solidFill>
            </a:endParaRPr>
          </a:p>
        </p:txBody>
      </p:sp>
      <p:pic>
        <p:nvPicPr>
          <p:cNvPr descr="Fruit juice clip art � bkmn" id="612" name="Google Shape;612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09729" y="73225"/>
            <a:ext cx="874075" cy="12768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13" name="Google Shape;613;p41"/>
          <p:cNvCxnSpPr/>
          <p:nvPr/>
        </p:nvCxnSpPr>
        <p:spPr>
          <a:xfrm flipH="1">
            <a:off x="2637488" y="1086575"/>
            <a:ext cx="19200" cy="3219600"/>
          </a:xfrm>
          <a:prstGeom prst="straightConnector1">
            <a:avLst/>
          </a:prstGeom>
          <a:noFill/>
          <a:ln cap="flat" cmpd="sng" w="9525">
            <a:solidFill>
              <a:srgbClr val="00D4A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4" name="Google Shape;614;p41"/>
          <p:cNvCxnSpPr/>
          <p:nvPr/>
        </p:nvCxnSpPr>
        <p:spPr>
          <a:xfrm flipH="1">
            <a:off x="2637713" y="4315550"/>
            <a:ext cx="3686100" cy="9900"/>
          </a:xfrm>
          <a:prstGeom prst="straightConnector1">
            <a:avLst/>
          </a:prstGeom>
          <a:noFill/>
          <a:ln cap="flat" cmpd="sng" w="9525">
            <a:solidFill>
              <a:srgbClr val="00D4A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5" name="Google Shape;615;p41"/>
          <p:cNvCxnSpPr/>
          <p:nvPr/>
        </p:nvCxnSpPr>
        <p:spPr>
          <a:xfrm flipH="1">
            <a:off x="4666313" y="1086575"/>
            <a:ext cx="19200" cy="3219600"/>
          </a:xfrm>
          <a:prstGeom prst="straightConnector1">
            <a:avLst/>
          </a:prstGeom>
          <a:noFill/>
          <a:ln cap="flat" cmpd="sng" w="9525">
            <a:solidFill>
              <a:srgbClr val="00D4A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6" name="Google Shape;616;p41"/>
          <p:cNvCxnSpPr/>
          <p:nvPr/>
        </p:nvCxnSpPr>
        <p:spPr>
          <a:xfrm flipH="1">
            <a:off x="2656688" y="2534375"/>
            <a:ext cx="3686100" cy="9900"/>
          </a:xfrm>
          <a:prstGeom prst="straightConnector1">
            <a:avLst/>
          </a:prstGeom>
          <a:noFill/>
          <a:ln cap="flat" cmpd="sng" w="9525">
            <a:solidFill>
              <a:srgbClr val="00D4A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17" name="Google Shape;617;p41"/>
          <p:cNvSpPr/>
          <p:nvPr/>
        </p:nvSpPr>
        <p:spPr>
          <a:xfrm rot="-5400000">
            <a:off x="2150250" y="1200550"/>
            <a:ext cx="514500" cy="302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High </a:t>
            </a:r>
            <a:endParaRPr>
              <a:solidFill>
                <a:srgbClr val="3C4043"/>
              </a:solidFill>
            </a:endParaRPr>
          </a:p>
        </p:txBody>
      </p:sp>
      <p:sp>
        <p:nvSpPr>
          <p:cNvPr id="618" name="Google Shape;618;p41"/>
          <p:cNvSpPr/>
          <p:nvPr/>
        </p:nvSpPr>
        <p:spPr>
          <a:xfrm rot="-5400000">
            <a:off x="1633800" y="3700675"/>
            <a:ext cx="943200" cy="302100"/>
          </a:xfrm>
          <a:prstGeom prst="rect">
            <a:avLst/>
          </a:prstGeom>
          <a:solidFill>
            <a:srgbClr val="00D4A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Impact </a:t>
            </a:r>
            <a:endParaRPr>
              <a:solidFill>
                <a:srgbClr val="3C4043"/>
              </a:solidFill>
            </a:endParaRPr>
          </a:p>
        </p:txBody>
      </p:sp>
      <p:sp>
        <p:nvSpPr>
          <p:cNvPr id="619" name="Google Shape;619;p41"/>
          <p:cNvSpPr/>
          <p:nvPr/>
        </p:nvSpPr>
        <p:spPr>
          <a:xfrm>
            <a:off x="2701800" y="4684400"/>
            <a:ext cx="943200" cy="302100"/>
          </a:xfrm>
          <a:prstGeom prst="rect">
            <a:avLst/>
          </a:prstGeom>
          <a:solidFill>
            <a:srgbClr val="00D4A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Feasibility </a:t>
            </a:r>
            <a:endParaRPr>
              <a:solidFill>
                <a:srgbClr val="3C4043"/>
              </a:solidFill>
            </a:endParaRPr>
          </a:p>
        </p:txBody>
      </p:sp>
      <p:sp>
        <p:nvSpPr>
          <p:cNvPr id="620" name="Google Shape;620;p41"/>
          <p:cNvSpPr/>
          <p:nvPr/>
        </p:nvSpPr>
        <p:spPr>
          <a:xfrm rot="-5400000">
            <a:off x="2150250" y="3905650"/>
            <a:ext cx="514500" cy="302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Low </a:t>
            </a:r>
            <a:endParaRPr>
              <a:solidFill>
                <a:srgbClr val="3C4043"/>
              </a:solidFill>
            </a:endParaRPr>
          </a:p>
        </p:txBody>
      </p:sp>
      <p:sp>
        <p:nvSpPr>
          <p:cNvPr id="621" name="Google Shape;621;p41"/>
          <p:cNvSpPr/>
          <p:nvPr/>
        </p:nvSpPr>
        <p:spPr>
          <a:xfrm>
            <a:off x="5838313" y="4382300"/>
            <a:ext cx="514500" cy="302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Easy </a:t>
            </a:r>
            <a:endParaRPr>
              <a:solidFill>
                <a:srgbClr val="3C4043"/>
              </a:solidFill>
            </a:endParaRPr>
          </a:p>
        </p:txBody>
      </p:sp>
      <p:cxnSp>
        <p:nvCxnSpPr>
          <p:cNvPr id="622" name="Google Shape;622;p41"/>
          <p:cNvCxnSpPr>
            <a:stCxn id="620" idx="3"/>
          </p:cNvCxnSpPr>
          <p:nvPr/>
        </p:nvCxnSpPr>
        <p:spPr>
          <a:xfrm flipH="1" rot="10800000">
            <a:off x="2407500" y="1761250"/>
            <a:ext cx="30000" cy="2038200"/>
          </a:xfrm>
          <a:prstGeom prst="straightConnector1">
            <a:avLst/>
          </a:prstGeom>
          <a:noFill/>
          <a:ln cap="flat" cmpd="sng" w="9525">
            <a:solidFill>
              <a:srgbClr val="00BF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23" name="Google Shape;623;p41"/>
          <p:cNvCxnSpPr>
            <a:stCxn id="624" idx="3"/>
            <a:endCxn id="621" idx="1"/>
          </p:cNvCxnSpPr>
          <p:nvPr/>
        </p:nvCxnSpPr>
        <p:spPr>
          <a:xfrm>
            <a:off x="3161188" y="4533350"/>
            <a:ext cx="2677200" cy="0"/>
          </a:xfrm>
          <a:prstGeom prst="straightConnector1">
            <a:avLst/>
          </a:prstGeom>
          <a:noFill/>
          <a:ln cap="flat" cmpd="sng" w="9525">
            <a:solidFill>
              <a:srgbClr val="00BF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24" name="Google Shape;624;p41"/>
          <p:cNvSpPr/>
          <p:nvPr/>
        </p:nvSpPr>
        <p:spPr>
          <a:xfrm>
            <a:off x="2646688" y="4382300"/>
            <a:ext cx="514500" cy="302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Hard </a:t>
            </a:r>
            <a:endParaRPr>
              <a:solidFill>
                <a:srgbClr val="3C4043"/>
              </a:solidFill>
            </a:endParaRPr>
          </a:p>
        </p:txBody>
      </p:sp>
      <p:pic>
        <p:nvPicPr>
          <p:cNvPr id="625" name="Google Shape;625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78746" y="3384643"/>
            <a:ext cx="874074" cy="874057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p41"/>
          <p:cNvSpPr txBox="1"/>
          <p:nvPr/>
        </p:nvSpPr>
        <p:spPr>
          <a:xfrm>
            <a:off x="5619780" y="3517364"/>
            <a:ext cx="9516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Dancing Script"/>
                <a:ea typeface="Dancing Script"/>
                <a:cs typeface="Dancing Script"/>
                <a:sym typeface="Dancing Script"/>
              </a:rPr>
              <a:t>Pricing </a:t>
            </a:r>
            <a:endParaRPr sz="900">
              <a:latin typeface="Dancing Script"/>
              <a:ea typeface="Dancing Script"/>
              <a:cs typeface="Dancing Script"/>
              <a:sym typeface="Dancing Scrip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Dancing Script"/>
                <a:ea typeface="Dancing Script"/>
                <a:cs typeface="Dancing Script"/>
                <a:sym typeface="Dancing Script"/>
              </a:rPr>
              <a:t>125%</a:t>
            </a:r>
            <a:endParaRPr sz="1100"/>
          </a:p>
        </p:txBody>
      </p:sp>
      <p:pic>
        <p:nvPicPr>
          <p:cNvPr id="627" name="Google Shape;627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98174" y="1018027"/>
            <a:ext cx="1270077" cy="1270077"/>
          </a:xfrm>
          <a:prstGeom prst="rect">
            <a:avLst/>
          </a:prstGeom>
          <a:noFill/>
          <a:ln>
            <a:noFill/>
          </a:ln>
        </p:spPr>
      </p:pic>
      <p:sp>
        <p:nvSpPr>
          <p:cNvPr id="628" name="Google Shape;628;p41"/>
          <p:cNvSpPr txBox="1"/>
          <p:nvPr/>
        </p:nvSpPr>
        <p:spPr>
          <a:xfrm>
            <a:off x="5021625" y="1350081"/>
            <a:ext cx="951600" cy="3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Dancing Script"/>
                <a:ea typeface="Dancing Script"/>
                <a:cs typeface="Dancing Script"/>
                <a:sym typeface="Dancing Script"/>
              </a:rPr>
              <a:t>Creating a slogan</a:t>
            </a:r>
            <a:endParaRPr/>
          </a:p>
        </p:txBody>
      </p:sp>
      <p:pic>
        <p:nvPicPr>
          <p:cNvPr id="629" name="Google Shape;629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39271" y="2559214"/>
            <a:ext cx="874074" cy="943200"/>
          </a:xfrm>
          <a:prstGeom prst="rect">
            <a:avLst/>
          </a:prstGeom>
          <a:noFill/>
          <a:ln>
            <a:noFill/>
          </a:ln>
        </p:spPr>
      </p:pic>
      <p:sp>
        <p:nvSpPr>
          <p:cNvPr id="630" name="Google Shape;630;p41"/>
          <p:cNvSpPr txBox="1"/>
          <p:nvPr/>
        </p:nvSpPr>
        <p:spPr>
          <a:xfrm>
            <a:off x="4893043" y="2755133"/>
            <a:ext cx="654900" cy="3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Dancing Script"/>
                <a:ea typeface="Dancing Script"/>
                <a:cs typeface="Dancing Script"/>
                <a:sym typeface="Dancing Script"/>
              </a:rPr>
              <a:t>Add more sugar</a:t>
            </a:r>
            <a:endParaRPr sz="1100"/>
          </a:p>
        </p:txBody>
      </p:sp>
      <p:pic>
        <p:nvPicPr>
          <p:cNvPr id="631" name="Google Shape;631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01799" y="2979302"/>
            <a:ext cx="1270077" cy="1270077"/>
          </a:xfrm>
          <a:prstGeom prst="rect">
            <a:avLst/>
          </a:prstGeom>
          <a:noFill/>
          <a:ln>
            <a:noFill/>
          </a:ln>
        </p:spPr>
      </p:pic>
      <p:sp>
        <p:nvSpPr>
          <p:cNvPr id="632" name="Google Shape;632;p41"/>
          <p:cNvSpPr txBox="1"/>
          <p:nvPr/>
        </p:nvSpPr>
        <p:spPr>
          <a:xfrm>
            <a:off x="2925250" y="3311356"/>
            <a:ext cx="951600" cy="3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Dancing Script"/>
                <a:ea typeface="Dancing Script"/>
                <a:cs typeface="Dancing Script"/>
                <a:sym typeface="Dancing Script"/>
              </a:rPr>
              <a:t>Develop new juice</a:t>
            </a:r>
            <a:endParaRPr/>
          </a:p>
        </p:txBody>
      </p:sp>
      <p:cxnSp>
        <p:nvCxnSpPr>
          <p:cNvPr id="633" name="Google Shape;633;p41"/>
          <p:cNvCxnSpPr/>
          <p:nvPr/>
        </p:nvCxnSpPr>
        <p:spPr>
          <a:xfrm flipH="1" rot="10800000">
            <a:off x="6581775" y="1676325"/>
            <a:ext cx="809700" cy="9600"/>
          </a:xfrm>
          <a:prstGeom prst="straightConnector1">
            <a:avLst/>
          </a:prstGeom>
          <a:noFill/>
          <a:ln cap="flat" cmpd="sng" w="28575">
            <a:solidFill>
              <a:srgbClr val="00D4A1"/>
            </a:solidFill>
            <a:prstDash val="solid"/>
            <a:round/>
            <a:headEnd len="med" w="med" type="triangle"/>
            <a:tailEnd len="med" w="med" type="diamond"/>
          </a:ln>
        </p:spPr>
      </p:cxnSp>
      <p:sp>
        <p:nvSpPr>
          <p:cNvPr id="634" name="Google Shape;634;p41"/>
          <p:cNvSpPr/>
          <p:nvPr/>
        </p:nvSpPr>
        <p:spPr>
          <a:xfrm>
            <a:off x="4600575" y="866775"/>
            <a:ext cx="1857300" cy="1781100"/>
          </a:xfrm>
          <a:prstGeom prst="ellipse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5" name="Google Shape;635;p41"/>
          <p:cNvSpPr/>
          <p:nvPr/>
        </p:nvSpPr>
        <p:spPr>
          <a:xfrm>
            <a:off x="7473828" y="1530075"/>
            <a:ext cx="1498800" cy="302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C4043"/>
                </a:solidFill>
                <a:latin typeface="Roboto Light"/>
                <a:ea typeface="Roboto Light"/>
                <a:cs typeface="Roboto Light"/>
                <a:sym typeface="Roboto Light"/>
              </a:rPr>
              <a:t>WOW ideas</a:t>
            </a:r>
            <a:r>
              <a:rPr lang="en" sz="2000">
                <a:solidFill>
                  <a:srgbClr val="3C4043"/>
                </a:solidFill>
                <a:latin typeface="Roboto Light"/>
                <a:ea typeface="Roboto Light"/>
                <a:cs typeface="Roboto Light"/>
                <a:sym typeface="Roboto Light"/>
              </a:rPr>
              <a:t> </a:t>
            </a:r>
            <a:endParaRPr sz="2200">
              <a:solidFill>
                <a:srgbClr val="3C4043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42"/>
          <p:cNvSpPr/>
          <p:nvPr/>
        </p:nvSpPr>
        <p:spPr>
          <a:xfrm>
            <a:off x="311700" y="278775"/>
            <a:ext cx="3507000" cy="302100"/>
          </a:xfrm>
          <a:prstGeom prst="rect">
            <a:avLst/>
          </a:prstGeom>
          <a:solidFill>
            <a:srgbClr val="00B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Market Testing - Measure the right results</a:t>
            </a:r>
            <a:endParaRPr>
              <a:solidFill>
                <a:srgbClr val="3C4043"/>
              </a:solidFill>
            </a:endParaRPr>
          </a:p>
        </p:txBody>
      </p:sp>
      <p:grpSp>
        <p:nvGrpSpPr>
          <p:cNvPr id="641" name="Google Shape;641;p42"/>
          <p:cNvGrpSpPr/>
          <p:nvPr/>
        </p:nvGrpSpPr>
        <p:grpSpPr>
          <a:xfrm>
            <a:off x="2235268" y="1108988"/>
            <a:ext cx="4673456" cy="3727175"/>
            <a:chOff x="5463822" y="2904190"/>
            <a:chExt cx="4445406" cy="3800525"/>
          </a:xfrm>
        </p:grpSpPr>
        <p:sp>
          <p:nvSpPr>
            <p:cNvPr id="642" name="Google Shape;642;p42"/>
            <p:cNvSpPr/>
            <p:nvPr/>
          </p:nvSpPr>
          <p:spPr>
            <a:xfrm>
              <a:off x="6611552" y="3300312"/>
              <a:ext cx="2139000" cy="2140200"/>
            </a:xfrm>
            <a:prstGeom prst="ellipse">
              <a:avLst/>
            </a:prstGeom>
            <a:noFill/>
            <a:ln cap="flat" cmpd="sng" w="38100">
              <a:solidFill>
                <a:srgbClr val="6D6D6D"/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3" name="Google Shape;643;p42"/>
            <p:cNvSpPr/>
            <p:nvPr/>
          </p:nvSpPr>
          <p:spPr>
            <a:xfrm>
              <a:off x="7289791" y="2922461"/>
              <a:ext cx="776700" cy="776700"/>
            </a:xfrm>
            <a:prstGeom prst="ellipse">
              <a:avLst/>
            </a:prstGeom>
            <a:solidFill>
              <a:srgbClr val="C8C8C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E011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4" name="Google Shape;644;p42"/>
            <p:cNvSpPr/>
            <p:nvPr/>
          </p:nvSpPr>
          <p:spPr>
            <a:xfrm>
              <a:off x="6359267" y="4545738"/>
              <a:ext cx="776700" cy="776700"/>
            </a:xfrm>
            <a:prstGeom prst="ellipse">
              <a:avLst/>
            </a:prstGeom>
            <a:solidFill>
              <a:srgbClr val="C8C8C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E011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5" name="Google Shape;645;p42"/>
            <p:cNvSpPr/>
            <p:nvPr/>
          </p:nvSpPr>
          <p:spPr>
            <a:xfrm>
              <a:off x="8220314" y="4551964"/>
              <a:ext cx="776700" cy="776700"/>
            </a:xfrm>
            <a:prstGeom prst="ellipse">
              <a:avLst/>
            </a:prstGeom>
            <a:solidFill>
              <a:srgbClr val="C8C8C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E011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icon_lamp_white.png" id="646" name="Google Shape;646;p4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02104" y="3017511"/>
              <a:ext cx="360000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7" name="Google Shape;647;p42"/>
            <p:cNvSpPr txBox="1"/>
            <p:nvPr/>
          </p:nvSpPr>
          <p:spPr>
            <a:xfrm>
              <a:off x="7381842" y="3342710"/>
              <a:ext cx="6054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Ideas</a:t>
              </a:r>
              <a:endParaRPr/>
            </a:p>
          </p:txBody>
        </p:sp>
        <p:pic>
          <p:nvPicPr>
            <p:cNvPr descr="icon_analytics_white.png" id="648" name="Google Shape;648;p4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567596" y="4636182"/>
              <a:ext cx="360000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9" name="Google Shape;649;p42"/>
            <p:cNvSpPr txBox="1"/>
            <p:nvPr/>
          </p:nvSpPr>
          <p:spPr>
            <a:xfrm>
              <a:off x="6491756" y="4938579"/>
              <a:ext cx="5118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Data</a:t>
              </a:r>
              <a:endParaRPr/>
            </a:p>
          </p:txBody>
        </p:sp>
        <p:sp>
          <p:nvSpPr>
            <p:cNvPr id="650" name="Google Shape;650;p42"/>
            <p:cNvSpPr txBox="1"/>
            <p:nvPr/>
          </p:nvSpPr>
          <p:spPr>
            <a:xfrm>
              <a:off x="8281498" y="4972213"/>
              <a:ext cx="6888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Product</a:t>
              </a:r>
              <a:endParaRPr/>
            </a:p>
          </p:txBody>
        </p:sp>
        <p:sp>
          <p:nvSpPr>
            <p:cNvPr id="651" name="Google Shape;651;p42"/>
            <p:cNvSpPr/>
            <p:nvPr/>
          </p:nvSpPr>
          <p:spPr>
            <a:xfrm>
              <a:off x="8829228" y="2904190"/>
              <a:ext cx="1080000" cy="1080000"/>
            </a:xfrm>
            <a:prstGeom prst="ellipse">
              <a:avLst/>
            </a:prstGeom>
            <a:solidFill>
              <a:srgbClr val="00B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2" name="Google Shape;652;p42"/>
            <p:cNvSpPr/>
            <p:nvPr/>
          </p:nvSpPr>
          <p:spPr>
            <a:xfrm>
              <a:off x="7126786" y="5624715"/>
              <a:ext cx="1080000" cy="1080000"/>
            </a:xfrm>
            <a:prstGeom prst="ellipse">
              <a:avLst/>
            </a:prstGeom>
            <a:solidFill>
              <a:srgbClr val="00B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" name="Google Shape;653;p42"/>
            <p:cNvSpPr/>
            <p:nvPr/>
          </p:nvSpPr>
          <p:spPr>
            <a:xfrm>
              <a:off x="5463822" y="2904190"/>
              <a:ext cx="1080000" cy="1080000"/>
            </a:xfrm>
            <a:prstGeom prst="ellipse">
              <a:avLst/>
            </a:prstGeom>
            <a:solidFill>
              <a:srgbClr val="00B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4" name="Google Shape;654;p42"/>
            <p:cNvSpPr txBox="1"/>
            <p:nvPr/>
          </p:nvSpPr>
          <p:spPr>
            <a:xfrm>
              <a:off x="5582608" y="3586469"/>
              <a:ext cx="843600" cy="23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Learn</a:t>
              </a:r>
              <a:endParaRPr/>
            </a:p>
          </p:txBody>
        </p:sp>
        <p:sp>
          <p:nvSpPr>
            <p:cNvPr id="655" name="Google Shape;655;p42"/>
            <p:cNvSpPr txBox="1"/>
            <p:nvPr/>
          </p:nvSpPr>
          <p:spPr>
            <a:xfrm>
              <a:off x="8951288" y="3620102"/>
              <a:ext cx="843600" cy="23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Improve</a:t>
              </a:r>
              <a:endParaRPr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656" name="Google Shape;656;p42"/>
            <p:cNvSpPr txBox="1"/>
            <p:nvPr/>
          </p:nvSpPr>
          <p:spPr>
            <a:xfrm>
              <a:off x="7257982" y="6321412"/>
              <a:ext cx="843600" cy="23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Measure</a:t>
              </a:r>
              <a:endParaRPr/>
            </a:p>
          </p:txBody>
        </p:sp>
        <p:pic>
          <p:nvPicPr>
            <p:cNvPr descr="icon_talk_white.png" id="657" name="Google Shape;657;p4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740702" y="3081510"/>
              <a:ext cx="540000" cy="54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icon_settings_white.png" id="658" name="Google Shape;658;p4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9148234" y="3093524"/>
              <a:ext cx="512474" cy="5124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icon_design_white.png" id="659" name="Google Shape;659;p42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7413455" y="5775877"/>
              <a:ext cx="540000" cy="5400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60" name="Google Shape;660;p42"/>
            <p:cNvCxnSpPr/>
            <p:nvPr/>
          </p:nvCxnSpPr>
          <p:spPr>
            <a:xfrm flipH="1">
              <a:off x="8736142" y="4016455"/>
              <a:ext cx="36900" cy="149100"/>
            </a:xfrm>
            <a:prstGeom prst="straightConnector1">
              <a:avLst/>
            </a:prstGeom>
            <a:noFill/>
            <a:ln cap="flat" cmpd="sng" w="38100">
              <a:solidFill>
                <a:srgbClr val="6D6D6D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61" name="Google Shape;661;p42"/>
            <p:cNvCxnSpPr/>
            <p:nvPr/>
          </p:nvCxnSpPr>
          <p:spPr>
            <a:xfrm>
              <a:off x="8621604" y="4057753"/>
              <a:ext cx="108000" cy="108000"/>
            </a:xfrm>
            <a:prstGeom prst="straightConnector1">
              <a:avLst/>
            </a:prstGeom>
            <a:noFill/>
            <a:ln cap="flat" cmpd="sng" w="38100">
              <a:solidFill>
                <a:srgbClr val="6D6D6D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62" name="Google Shape;662;p42"/>
            <p:cNvCxnSpPr/>
            <p:nvPr/>
          </p:nvCxnSpPr>
          <p:spPr>
            <a:xfrm flipH="1">
              <a:off x="7442302" y="5355272"/>
              <a:ext cx="115800" cy="56100"/>
            </a:xfrm>
            <a:prstGeom prst="straightConnector1">
              <a:avLst/>
            </a:prstGeom>
            <a:noFill/>
            <a:ln cap="flat" cmpd="sng" w="38100">
              <a:solidFill>
                <a:srgbClr val="6D6D6D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63" name="Google Shape;663;p42"/>
            <p:cNvCxnSpPr/>
            <p:nvPr/>
          </p:nvCxnSpPr>
          <p:spPr>
            <a:xfrm>
              <a:off x="7437640" y="5413779"/>
              <a:ext cx="99900" cy="93000"/>
            </a:xfrm>
            <a:prstGeom prst="straightConnector1">
              <a:avLst/>
            </a:prstGeom>
            <a:noFill/>
            <a:ln cap="flat" cmpd="sng" w="38100">
              <a:solidFill>
                <a:srgbClr val="6D6D6D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64" name="Google Shape;664;p42"/>
            <p:cNvCxnSpPr/>
            <p:nvPr/>
          </p:nvCxnSpPr>
          <p:spPr>
            <a:xfrm flipH="1" rot="10800000">
              <a:off x="6800916" y="3589584"/>
              <a:ext cx="158400" cy="41400"/>
            </a:xfrm>
            <a:prstGeom prst="straightConnector1">
              <a:avLst/>
            </a:prstGeom>
            <a:noFill/>
            <a:ln cap="flat" cmpd="sng" w="38100">
              <a:solidFill>
                <a:srgbClr val="6D6D6D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65" name="Google Shape;665;p42"/>
            <p:cNvCxnSpPr/>
            <p:nvPr/>
          </p:nvCxnSpPr>
          <p:spPr>
            <a:xfrm flipH="1">
              <a:off x="6935268" y="3589682"/>
              <a:ext cx="10200" cy="147900"/>
            </a:xfrm>
            <a:prstGeom prst="straightConnector1">
              <a:avLst/>
            </a:prstGeom>
            <a:noFill/>
            <a:ln cap="flat" cmpd="sng" w="38100">
              <a:solidFill>
                <a:srgbClr val="6D6D6D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pic>
        <p:nvPicPr>
          <p:cNvPr descr="producticonblue.png" id="666" name="Google Shape;666;p4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388255" y="2845518"/>
            <a:ext cx="337120" cy="337120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42"/>
          <p:cNvSpPr/>
          <p:nvPr/>
        </p:nvSpPr>
        <p:spPr>
          <a:xfrm rot="3308490">
            <a:off x="3577173" y="1800662"/>
            <a:ext cx="2742009" cy="3030126"/>
          </a:xfrm>
          <a:prstGeom prst="rect">
            <a:avLst/>
          </a:prstGeom>
          <a:solidFill>
            <a:srgbClr val="FFFFFF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8" name="Google Shape;668;p42"/>
          <p:cNvSpPr/>
          <p:nvPr/>
        </p:nvSpPr>
        <p:spPr>
          <a:xfrm rot="-1455000">
            <a:off x="1103203" y="1002636"/>
            <a:ext cx="3909244" cy="1789874"/>
          </a:xfrm>
          <a:prstGeom prst="rect">
            <a:avLst/>
          </a:prstGeom>
          <a:solidFill>
            <a:srgbClr val="FFFFFF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43"/>
          <p:cNvSpPr/>
          <p:nvPr/>
        </p:nvSpPr>
        <p:spPr>
          <a:xfrm>
            <a:off x="311700" y="278775"/>
            <a:ext cx="3507000" cy="302100"/>
          </a:xfrm>
          <a:prstGeom prst="rect">
            <a:avLst/>
          </a:prstGeom>
          <a:solidFill>
            <a:srgbClr val="00B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Market Testing - Create your improvements</a:t>
            </a:r>
            <a:endParaRPr>
              <a:solidFill>
                <a:srgbClr val="3C4043"/>
              </a:solidFill>
            </a:endParaRPr>
          </a:p>
        </p:txBody>
      </p:sp>
      <p:sp>
        <p:nvSpPr>
          <p:cNvPr id="674" name="Google Shape;674;p43"/>
          <p:cNvSpPr/>
          <p:nvPr/>
        </p:nvSpPr>
        <p:spPr>
          <a:xfrm>
            <a:off x="2330958" y="963796"/>
            <a:ext cx="2103900" cy="576300"/>
          </a:xfrm>
          <a:prstGeom prst="roundRect">
            <a:avLst>
              <a:gd fmla="val 16667" name="adj"/>
            </a:avLst>
          </a:prstGeom>
          <a:solidFill>
            <a:srgbClr val="00B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rPr>
              <a:t>Rank</a:t>
            </a:r>
            <a:endParaRPr sz="18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675" name="Google Shape;675;p43"/>
          <p:cNvSpPr/>
          <p:nvPr/>
        </p:nvSpPr>
        <p:spPr>
          <a:xfrm>
            <a:off x="2330958" y="1754018"/>
            <a:ext cx="2103900" cy="576300"/>
          </a:xfrm>
          <a:prstGeom prst="roundRect">
            <a:avLst>
              <a:gd fmla="val 16667" name="adj"/>
            </a:avLst>
          </a:prstGeom>
          <a:solidFill>
            <a:srgbClr val="00B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rPr>
              <a:t>Plan</a:t>
            </a:r>
            <a:endParaRPr sz="18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676" name="Google Shape;676;p43"/>
          <p:cNvSpPr/>
          <p:nvPr/>
        </p:nvSpPr>
        <p:spPr>
          <a:xfrm>
            <a:off x="2330958" y="2544240"/>
            <a:ext cx="2103900" cy="576300"/>
          </a:xfrm>
          <a:prstGeom prst="roundRect">
            <a:avLst>
              <a:gd fmla="val 16667" name="adj"/>
            </a:avLst>
          </a:prstGeom>
          <a:solidFill>
            <a:srgbClr val="00B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rPr>
              <a:t>Improve</a:t>
            </a:r>
            <a:endParaRPr sz="18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677" name="Google Shape;677;p43"/>
          <p:cNvSpPr/>
          <p:nvPr/>
        </p:nvSpPr>
        <p:spPr>
          <a:xfrm>
            <a:off x="2330958" y="3334463"/>
            <a:ext cx="2103900" cy="576300"/>
          </a:xfrm>
          <a:prstGeom prst="roundRect">
            <a:avLst>
              <a:gd fmla="val 16667" name="adj"/>
            </a:avLst>
          </a:prstGeom>
          <a:solidFill>
            <a:srgbClr val="00B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rPr>
              <a:t>Plan Implementation</a:t>
            </a:r>
            <a:endParaRPr sz="18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678" name="Google Shape;678;p43"/>
          <p:cNvSpPr/>
          <p:nvPr/>
        </p:nvSpPr>
        <p:spPr>
          <a:xfrm>
            <a:off x="1456275" y="963802"/>
            <a:ext cx="705600" cy="3751200"/>
          </a:xfrm>
          <a:prstGeom prst="leftBrace">
            <a:avLst>
              <a:gd fmla="val 8333" name="adj1"/>
              <a:gd fmla="val 50000" name="adj2"/>
            </a:avLst>
          </a:prstGeom>
          <a:noFill/>
          <a:ln cap="flat" cmpd="sng" w="12700">
            <a:solidFill>
              <a:srgbClr val="80808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9" name="Google Shape;679;p43"/>
          <p:cNvSpPr txBox="1"/>
          <p:nvPr/>
        </p:nvSpPr>
        <p:spPr>
          <a:xfrm>
            <a:off x="4603925" y="963800"/>
            <a:ext cx="4434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rPr>
              <a:t>Rank your improvements from highest to lowest impact and feasibility (see previous slides for ranking tool)</a:t>
            </a:r>
            <a:endParaRPr sz="1500">
              <a:solidFill>
                <a:srgbClr val="666666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680" name="Google Shape;680;p43"/>
          <p:cNvSpPr txBox="1"/>
          <p:nvPr/>
        </p:nvSpPr>
        <p:spPr>
          <a:xfrm>
            <a:off x="4572000" y="1710633"/>
            <a:ext cx="4275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rPr>
              <a:t>Plan product improvements and decide what you’d like to test (see next slides for planning tool)</a:t>
            </a:r>
            <a:endParaRPr sz="1500">
              <a:solidFill>
                <a:srgbClr val="666666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681" name="Google Shape;681;p43"/>
          <p:cNvSpPr txBox="1"/>
          <p:nvPr/>
        </p:nvSpPr>
        <p:spPr>
          <a:xfrm>
            <a:off x="4572000" y="2500856"/>
            <a:ext cx="4275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rPr>
              <a:t>Improve your product on the items that you ranked highest on impact and feasibility. </a:t>
            </a:r>
            <a:endParaRPr sz="1500">
              <a:solidFill>
                <a:srgbClr val="666666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682" name="Google Shape;682;p43"/>
          <p:cNvSpPr txBox="1"/>
          <p:nvPr/>
        </p:nvSpPr>
        <p:spPr>
          <a:xfrm>
            <a:off x="4571999" y="3276968"/>
            <a:ext cx="45720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rPr>
              <a:t>Plan implementation of improvements into your products with your team and start testing again!</a:t>
            </a:r>
            <a:endParaRPr sz="1500">
              <a:solidFill>
                <a:srgbClr val="666666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683" name="Google Shape;683;p43"/>
          <p:cNvSpPr txBox="1"/>
          <p:nvPr/>
        </p:nvSpPr>
        <p:spPr>
          <a:xfrm>
            <a:off x="4572000" y="4166175"/>
            <a:ext cx="4275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rPr>
              <a:t>Document all changes so you know what you improved and what you want test next</a:t>
            </a:r>
            <a:endParaRPr sz="1500">
              <a:solidFill>
                <a:srgbClr val="666666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684" name="Google Shape;684;p43"/>
          <p:cNvSpPr/>
          <p:nvPr/>
        </p:nvSpPr>
        <p:spPr>
          <a:xfrm>
            <a:off x="2345069" y="4263537"/>
            <a:ext cx="2103900" cy="4515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80808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808080"/>
                </a:solidFill>
                <a:latin typeface="Roboto Light"/>
                <a:ea typeface="Roboto Light"/>
                <a:cs typeface="Roboto Light"/>
                <a:sym typeface="Roboto Light"/>
              </a:rPr>
              <a:t>TIP! </a:t>
            </a:r>
            <a:endParaRPr sz="18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685" name="Google Shape;685;p43"/>
          <p:cNvSpPr/>
          <p:nvPr/>
        </p:nvSpPr>
        <p:spPr>
          <a:xfrm>
            <a:off x="101897" y="2246340"/>
            <a:ext cx="1185300" cy="1172100"/>
          </a:xfrm>
          <a:prstGeom prst="ellipse">
            <a:avLst/>
          </a:prstGeom>
          <a:solidFill>
            <a:srgbClr val="00B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FFF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6" name="Google Shape;686;p43"/>
          <p:cNvSpPr txBox="1"/>
          <p:nvPr/>
        </p:nvSpPr>
        <p:spPr>
          <a:xfrm>
            <a:off x="230219" y="3036297"/>
            <a:ext cx="9258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Improve</a:t>
            </a:r>
            <a:endParaRPr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pic>
        <p:nvPicPr>
          <p:cNvPr descr="icon_settings_white.png" id="687" name="Google Shape;687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7272" y="2491346"/>
            <a:ext cx="596194" cy="556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44"/>
          <p:cNvSpPr/>
          <p:nvPr/>
        </p:nvSpPr>
        <p:spPr>
          <a:xfrm>
            <a:off x="311700" y="278775"/>
            <a:ext cx="2907000" cy="302100"/>
          </a:xfrm>
          <a:prstGeom prst="rect">
            <a:avLst/>
          </a:prstGeom>
          <a:solidFill>
            <a:srgbClr val="00B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Planning </a:t>
            </a:r>
            <a:endParaRPr>
              <a:solidFill>
                <a:srgbClr val="3C4043"/>
              </a:solidFill>
            </a:endParaRPr>
          </a:p>
        </p:txBody>
      </p:sp>
      <p:sp>
        <p:nvSpPr>
          <p:cNvPr id="693" name="Google Shape;693;p44"/>
          <p:cNvSpPr txBox="1"/>
          <p:nvPr/>
        </p:nvSpPr>
        <p:spPr>
          <a:xfrm>
            <a:off x="311700" y="770375"/>
            <a:ext cx="8183700" cy="41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Why does planning work?</a:t>
            </a:r>
            <a:endParaRPr b="1" sz="18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 u="sng">
              <a:solidFill>
                <a:srgbClr val="47E6BD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Roboto Light"/>
              <a:buChar char="-"/>
            </a:pPr>
            <a:r>
              <a:rPr lang="en" sz="160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Understanding who does what, when</a:t>
            </a:r>
            <a:endParaRPr sz="160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Roboto Light"/>
              <a:buChar char="-"/>
            </a:pPr>
            <a:r>
              <a:rPr lang="en" sz="160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Creates ownership with tasks and responsibilities for the team</a:t>
            </a:r>
            <a:endParaRPr sz="160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Roboto Light"/>
              <a:buChar char="-"/>
            </a:pPr>
            <a:r>
              <a:rPr lang="en" sz="160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Looking ahead and understanding what the next day, week, year looks like</a:t>
            </a:r>
            <a:endParaRPr sz="160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Roboto Light"/>
              <a:buChar char="-"/>
            </a:pPr>
            <a:r>
              <a:rPr lang="en" sz="160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Make informed decisions on feasibility</a:t>
            </a:r>
            <a:endParaRPr sz="160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45"/>
          <p:cNvSpPr/>
          <p:nvPr/>
        </p:nvSpPr>
        <p:spPr>
          <a:xfrm>
            <a:off x="311700" y="278775"/>
            <a:ext cx="2907000" cy="302100"/>
          </a:xfrm>
          <a:prstGeom prst="rect">
            <a:avLst/>
          </a:prstGeom>
          <a:solidFill>
            <a:srgbClr val="00B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Planning - GANTT Chart</a:t>
            </a:r>
            <a:endParaRPr>
              <a:solidFill>
                <a:srgbClr val="3C4043"/>
              </a:solidFill>
            </a:endParaRPr>
          </a:p>
        </p:txBody>
      </p:sp>
      <p:pic>
        <p:nvPicPr>
          <p:cNvPr id="699" name="Google Shape;699;p45"/>
          <p:cNvPicPr preferRelativeResize="0"/>
          <p:nvPr/>
        </p:nvPicPr>
        <p:blipFill rotWithShape="1">
          <a:blip r:embed="rId3">
            <a:alphaModFix/>
          </a:blip>
          <a:srcRect b="0" l="0" r="16240" t="0"/>
          <a:stretch/>
        </p:blipFill>
        <p:spPr>
          <a:xfrm>
            <a:off x="311700" y="1238550"/>
            <a:ext cx="8701998" cy="261907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4" name="Google Shape;704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05" name="Google Shape;705;p46"/>
          <p:cNvSpPr/>
          <p:nvPr/>
        </p:nvSpPr>
        <p:spPr>
          <a:xfrm>
            <a:off x="0" y="1366250"/>
            <a:ext cx="6791100" cy="2234100"/>
          </a:xfrm>
          <a:prstGeom prst="rect">
            <a:avLst/>
          </a:prstGeom>
          <a:solidFill>
            <a:srgbClr val="00D4A1">
              <a:alpha val="664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6" name="Google Shape;706;p46"/>
          <p:cNvSpPr txBox="1"/>
          <p:nvPr/>
        </p:nvSpPr>
        <p:spPr>
          <a:xfrm>
            <a:off x="6040275" y="4740900"/>
            <a:ext cx="3000000" cy="4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Photo by</a:t>
            </a:r>
            <a:r>
              <a:rPr lang="en" sz="1000">
                <a:solidFill>
                  <a:srgbClr val="FFFFFF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07" name="Google Shape;707;p46"/>
          <p:cNvSpPr txBox="1"/>
          <p:nvPr/>
        </p:nvSpPr>
        <p:spPr>
          <a:xfrm>
            <a:off x="657325" y="1663700"/>
            <a:ext cx="5981700" cy="10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HOMEWORK</a:t>
            </a:r>
            <a:endParaRPr b="1"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b="1" sz="23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WRAP UP this module</a:t>
            </a:r>
            <a:endParaRPr b="1" sz="2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PREPARE for </a:t>
            </a:r>
            <a:r>
              <a:rPr b="1" lang="en"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next</a:t>
            </a:r>
            <a:r>
              <a:rPr b="1" lang="en"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module </a:t>
            </a:r>
            <a:endParaRPr b="1" sz="2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NE PPT Template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8CEB728022BDB4C9E4E26EBBB4E1AC5" ma:contentTypeVersion="17" ma:contentTypeDescription="Een nieuw document maken." ma:contentTypeScope="" ma:versionID="996c10046ea2dadc73eefe194d29cde4">
  <xsd:schema xmlns:xsd="http://www.w3.org/2001/XMLSchema" xmlns:xs="http://www.w3.org/2001/XMLSchema" xmlns:p="http://schemas.microsoft.com/office/2006/metadata/properties" xmlns:ns2="7b709aad-9b9f-4004-abbd-4101246712c1" xmlns:ns3="48be767b-7bd8-44de-b90e-566d010332d4" targetNamespace="http://schemas.microsoft.com/office/2006/metadata/properties" ma:root="true" ma:fieldsID="803c531b7bb1903874c5f36d9f3bc517" ns2:_="" ns3:_="">
    <xsd:import namespace="7b709aad-9b9f-4004-abbd-4101246712c1"/>
    <xsd:import namespace="48be767b-7bd8-44de-b90e-566d010332d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709aad-9b9f-4004-abbd-4101246712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Afbeeldingtags" ma:readOnly="false" ma:fieldId="{5cf76f15-5ced-4ddc-b409-7134ff3c332f}" ma:taxonomyMulti="true" ma:sspId="f181ee4f-0e65-40ad-9fd1-9003dc24735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be767b-7bd8-44de-b90e-566d010332d4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e1b42361-8e26-482d-b181-a16396aa4f72}" ma:internalName="TaxCatchAll" ma:showField="CatchAllData" ma:web="48be767b-7bd8-44de-b90e-566d010332d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8be767b-7bd8-44de-b90e-566d010332d4" xsi:nil="true"/>
    <lcf76f155ced4ddcb4097134ff3c332f xmlns="7b709aad-9b9f-4004-abbd-4101246712c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A83C932-5C1D-41B7-B74A-B30F13A1C8EE}"/>
</file>

<file path=customXml/itemProps2.xml><?xml version="1.0" encoding="utf-8"?>
<ds:datastoreItem xmlns:ds="http://schemas.openxmlformats.org/officeDocument/2006/customXml" ds:itemID="{C84FF063-3154-48BA-9A96-3A757F407BE2}"/>
</file>

<file path=customXml/itemProps3.xml><?xml version="1.0" encoding="utf-8"?>
<ds:datastoreItem xmlns:ds="http://schemas.openxmlformats.org/officeDocument/2006/customXml" ds:itemID="{0E5C9E78-430C-49B5-BE20-8DD547F3DAF0}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0x01010078CEB728022BDB4C9E4E26EBBB4E1AC5</vt:lpwstr>
  </property>
</Properties>
</file>