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9" r:id="rId5"/>
    <p:sldMasterId id="214748367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</p:sldIdLst>
  <p:sldSz cy="5143500" cx="9144000"/>
  <p:notesSz cx="6858000" cy="9144000"/>
  <p:embeddedFontLst>
    <p:embeddedFont>
      <p:font typeface="Roboto"/>
      <p:regular r:id="rId52"/>
      <p:bold r:id="rId53"/>
      <p:italic r:id="rId54"/>
      <p:boldItalic r:id="rId55"/>
    </p:embeddedFont>
    <p:embeddedFont>
      <p:font typeface="Roboto Light"/>
      <p:regular r:id="rId56"/>
      <p:bold r:id="rId57"/>
      <p:italic r:id="rId58"/>
      <p:boldItalic r:id="rId59"/>
    </p:embeddedFont>
    <p:embeddedFont>
      <p:font typeface="Open Sans"/>
      <p:regular r:id="rId60"/>
      <p:bold r:id="rId61"/>
      <p:italic r:id="rId62"/>
      <p:boldItalic r:id="rId6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6214A26-020A-4D2F-B4D4-62397041E6DA}">
  <a:tblStyle styleId="{06214A26-020A-4D2F-B4D4-62397041E6D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6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34" Type="http://schemas.openxmlformats.org/officeDocument/2006/relationships/slide" Target="slides/slide27.xml"/><Relationship Id="rId63" Type="http://schemas.openxmlformats.org/officeDocument/2006/relationships/font" Target="fonts/OpenSans-boldItalic.fntdata"/><Relationship Id="rId21" Type="http://schemas.openxmlformats.org/officeDocument/2006/relationships/slide" Target="slides/slide14.xml"/><Relationship Id="rId50" Type="http://schemas.openxmlformats.org/officeDocument/2006/relationships/slide" Target="slides/slide43.xml"/><Relationship Id="rId55" Type="http://schemas.openxmlformats.org/officeDocument/2006/relationships/font" Target="fonts/Roboto-boldItalic.fntdata"/><Relationship Id="rId7" Type="http://schemas.openxmlformats.org/officeDocument/2006/relationships/notesMaster" Target="notesMasters/notesMaster1.xml"/><Relationship Id="rId2" Type="http://schemas.openxmlformats.org/officeDocument/2006/relationships/viewProps" Target="viewProps.xml"/><Relationship Id="rId29" Type="http://schemas.openxmlformats.org/officeDocument/2006/relationships/slide" Target="slides/slide22.xml"/><Relationship Id="rId16" Type="http://schemas.openxmlformats.org/officeDocument/2006/relationships/slide" Target="slides/slide9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24" Type="http://schemas.openxmlformats.org/officeDocument/2006/relationships/slide" Target="slides/slide17.xml"/><Relationship Id="rId53" Type="http://schemas.openxmlformats.org/officeDocument/2006/relationships/font" Target="fonts/Roboto-bold.fntdata"/><Relationship Id="rId11" Type="http://schemas.openxmlformats.org/officeDocument/2006/relationships/slide" Target="slides/slide4.xml"/><Relationship Id="rId58" Type="http://schemas.openxmlformats.org/officeDocument/2006/relationships/font" Target="fonts/RobotoLight-italic.fntdata"/><Relationship Id="rId66" Type="http://schemas.openxmlformats.org/officeDocument/2006/relationships/customXml" Target="../customXml/item3.xml"/><Relationship Id="rId5" Type="http://schemas.openxmlformats.org/officeDocument/2006/relationships/slideMaster" Target="slideMasters/slideMaster1.xml"/><Relationship Id="rId61" Type="http://schemas.openxmlformats.org/officeDocument/2006/relationships/font" Target="fonts/OpenSans-bold.fntdata"/><Relationship Id="rId19" Type="http://schemas.openxmlformats.org/officeDocument/2006/relationships/slide" Target="slides/slide12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56" Type="http://schemas.openxmlformats.org/officeDocument/2006/relationships/font" Target="fonts/RobotoLight-regular.fntdata"/><Relationship Id="rId14" Type="http://schemas.openxmlformats.org/officeDocument/2006/relationships/slide" Target="slides/slide7.xml"/><Relationship Id="rId64" Type="http://schemas.openxmlformats.org/officeDocument/2006/relationships/customXml" Target="../customXml/item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presProps" Target="presProps.xml"/><Relationship Id="rId46" Type="http://schemas.openxmlformats.org/officeDocument/2006/relationships/slide" Target="slides/slide39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25" Type="http://schemas.openxmlformats.org/officeDocument/2006/relationships/slide" Target="slides/slide18.xml"/><Relationship Id="rId12" Type="http://schemas.openxmlformats.org/officeDocument/2006/relationships/slide" Target="slides/slide5.xml"/><Relationship Id="rId59" Type="http://schemas.openxmlformats.org/officeDocument/2006/relationships/font" Target="fonts/RobotoLight-boldItalic.fntdata"/><Relationship Id="rId17" Type="http://schemas.openxmlformats.org/officeDocument/2006/relationships/slide" Target="slides/slide10.xml"/><Relationship Id="rId41" Type="http://schemas.openxmlformats.org/officeDocument/2006/relationships/slide" Target="slides/slide34.xml"/><Relationship Id="rId62" Type="http://schemas.openxmlformats.org/officeDocument/2006/relationships/font" Target="fonts/OpenSans-italic.fntdata"/><Relationship Id="rId20" Type="http://schemas.openxmlformats.org/officeDocument/2006/relationships/slide" Target="slides/slide13.xml"/><Relationship Id="rId54" Type="http://schemas.openxmlformats.org/officeDocument/2006/relationships/font" Target="fonts/Roboto-italic.fntdata"/><Relationship Id="rId1" Type="http://schemas.openxmlformats.org/officeDocument/2006/relationships/theme" Target="theme/theme3.xml"/><Relationship Id="rId6" Type="http://schemas.openxmlformats.org/officeDocument/2006/relationships/slideMaster" Target="slideMasters/slideMaster2.xml"/><Relationship Id="rId49" Type="http://schemas.openxmlformats.org/officeDocument/2006/relationships/slide" Target="slides/slide42.xml"/><Relationship Id="rId36" Type="http://schemas.openxmlformats.org/officeDocument/2006/relationships/slide" Target="slides/slide29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57" Type="http://schemas.openxmlformats.org/officeDocument/2006/relationships/font" Target="fonts/RobotoLight-bold.fntdata"/><Relationship Id="rId15" Type="http://schemas.openxmlformats.org/officeDocument/2006/relationships/slide" Target="slides/slide8.xml"/><Relationship Id="rId44" Type="http://schemas.openxmlformats.org/officeDocument/2006/relationships/slide" Target="slides/slide37.xml"/><Relationship Id="rId31" Type="http://schemas.openxmlformats.org/officeDocument/2006/relationships/slide" Target="slides/slide24.xml"/><Relationship Id="rId60" Type="http://schemas.openxmlformats.org/officeDocument/2006/relationships/font" Target="fonts/OpenSans-regular.fntdata"/><Relationship Id="rId52" Type="http://schemas.openxmlformats.org/officeDocument/2006/relationships/font" Target="fonts/Roboto-regular.fntdata"/><Relationship Id="rId10" Type="http://schemas.openxmlformats.org/officeDocument/2006/relationships/slide" Target="slides/slide3.xml"/><Relationship Id="rId65" Type="http://schemas.openxmlformats.org/officeDocument/2006/relationships/customXml" Target="../customXml/item2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39" Type="http://schemas.openxmlformats.org/officeDocument/2006/relationships/slide" Target="slides/slide32.xml"/><Relationship Id="rId13" Type="http://schemas.openxmlformats.org/officeDocument/2006/relationships/slide" Target="slides/slide6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b0192fcf1a_0_15:notes"/>
          <p:cNvSpPr/>
          <p:nvPr>
            <p:ph idx="2" type="sldImg"/>
          </p:nvPr>
        </p:nvSpPr>
        <p:spPr>
          <a:xfrm>
            <a:off x="381276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b0192fcf1a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4f8cb92cc_0_101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b4f8cb92cc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c055294cd5_0_70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c055294cd5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800e3a65f_0_0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800e3a65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c055294cd5_0_11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c055294cd5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c42f47aee5_0_13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c42f47aee5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e297430696_0_77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e297430696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c055294cd5_0_25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c055294cd5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b36908832b_0_12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b36908832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c7faa1bd4b_0_9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c7faa1bd4b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c055294cd5_0_40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c055294cd5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c0ab36c45c_0_0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c0ab36c45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Good fin administration connects the dots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c8e52a3fcd_1_23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c8e52a3fcd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c0ab36c45c_0_21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c0ab36c45c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e297430696_0_141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e297430696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c3f7adbdc2_0_7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c3f7adbdc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c59fda61d9_0_0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c59fda61d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e297430696_0_193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e297430696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c3f7adbdc2_0_21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c3f7adbdc2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c59fda61d9_0_7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c59fda61d9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c3f7adbdc2_0_35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c3f7adbdc2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e297430696_0_200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e297430696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c3f7adbdc2_0_49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c3f7adbdc2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c5f37f6a8f_0_2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c5f37f6a8f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c5f37f6a8f_0_15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c5f37f6a8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c3f7adbdc2_0_72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c3f7adbdc2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b1d8ad2381_0_0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b1d8ad238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b0bd8d6da8_0_170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b0bd8d6da8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c3f7adbdc2_0_91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c3f7adbdc2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c3f7adbdc2_0_98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c3f7adbdc2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c3f7adbdc2_0_107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c3f7adbdc2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c3f7adbdc2_0_121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c3f7adbdc2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c3f7adbdc2_0_134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c3f7adbdc2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c3f7adbdc2_0_141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c3f7adbdc2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c3f7adbdc2_0_159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c3f7adbdc2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c3f7adbdc2_0_166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c3f7adbdc2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c3f7adbdc2_0_173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c3f7adbdc2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c8e52a3fcd_1_32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c8e52a3fcd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c3f7adbdc2_0_195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c3f7adbdc2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c3f7adbdc2_0_210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c3f7adbdc2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c44f878d88_0_12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c44f878d88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02B1F2"/>
              </a:highlight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c3f7adbdc2_0_224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c3f7adbdc2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b1d8ad2381_0_7:notes"/>
          <p:cNvSpPr/>
          <p:nvPr>
            <p:ph idx="2" type="sldImg"/>
          </p:nvPr>
        </p:nvSpPr>
        <p:spPr>
          <a:xfrm>
            <a:off x="38129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b1d8ad2381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02B1F2"/>
              </a:highlight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jpg"/><Relationship Id="rId3" Type="http://schemas.openxmlformats.org/officeDocument/2006/relationships/hyperlink" Target="https://unsplash.com/@artic_studios?utm_source=unsplash&amp;utm_medium=referral&amp;utm_content=creditCopyText" TargetMode="External"/><Relationship Id="rId4" Type="http://schemas.openxmlformats.org/officeDocument/2006/relationships/hyperlink" Target="https://unsplash.com/@artic_studios?utm_source=unsplash&amp;utm_medium=referral&amp;utm_content=creditCopyText" TargetMode="Externa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jpg"/><Relationship Id="rId3" Type="http://schemas.openxmlformats.org/officeDocument/2006/relationships/hyperlink" Target="https://unsplash.com/@heylagostechie?utm_source=unsplash&amp;utm_medium=referral&amp;utm_content=creditCopyText" TargetMode="External"/><Relationship Id="rId4" Type="http://schemas.openxmlformats.org/officeDocument/2006/relationships/hyperlink" Target="https://unsplash.com/@heylagostechie?utm_source=unsplash&amp;utm_medium=referral&amp;utm_content=creditCopyText" TargetMode="Externa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jpg"/><Relationship Id="rId3" Type="http://schemas.openxmlformats.org/officeDocument/2006/relationships/hyperlink" Target="https://unsplash.com/@heylagostechie?utm_source=unsplash&amp;utm_medium=referral&amp;utm_content=creditCopyText" TargetMode="External"/><Relationship Id="rId4" Type="http://schemas.openxmlformats.org/officeDocument/2006/relationships/hyperlink" Target="https://unsplash.com/@heylagostechie?utm_source=unsplash&amp;utm_medium=referral&amp;utm_content=creditCopyText" TargetMode="Externa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hyperlink" Target="https://unsplash.com/@heylagostechie?utm_source=unsplash&amp;utm_medium=referral&amp;utm_content=creditCopyText" TargetMode="Externa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7575" y="4200475"/>
            <a:ext cx="9144000" cy="9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0" y="1366250"/>
            <a:ext cx="9144000" cy="1277700"/>
          </a:xfrm>
          <a:prstGeom prst="rect">
            <a:avLst/>
          </a:prstGeom>
          <a:solidFill>
            <a:srgbClr val="00BFFF">
              <a:alpha val="558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32896" y="4374752"/>
            <a:ext cx="1507375" cy="608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>
            <p:ph type="title"/>
          </p:nvPr>
        </p:nvSpPr>
        <p:spPr>
          <a:xfrm>
            <a:off x="1470900" y="1748038"/>
            <a:ext cx="6782700" cy="4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"/>
              <a:buNone/>
              <a:defRPr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463350" y="1545950"/>
            <a:ext cx="2797800" cy="3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200"/>
              <a:buFont typeface="Roboto"/>
              <a:buNone/>
              <a:defRPr b="1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2" type="subTitle"/>
          </p:nvPr>
        </p:nvSpPr>
        <p:spPr>
          <a:xfrm>
            <a:off x="104175" y="4717225"/>
            <a:ext cx="2797800" cy="3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None/>
              <a:defRPr sz="1100">
                <a:solidFill>
                  <a:srgbClr val="3C4043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3" type="subTitle"/>
          </p:nvPr>
        </p:nvSpPr>
        <p:spPr>
          <a:xfrm>
            <a:off x="6242475" y="46275"/>
            <a:ext cx="2797800" cy="3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A7B17"/>
          </p15:clr>
        </p15:guide>
        <p15:guide id="2" pos="2880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arm up - opener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171450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/>
          <p:nvPr/>
        </p:nvSpPr>
        <p:spPr>
          <a:xfrm>
            <a:off x="0" y="1366250"/>
            <a:ext cx="6639000" cy="2742900"/>
          </a:xfrm>
          <a:prstGeom prst="rect">
            <a:avLst/>
          </a:prstGeom>
          <a:solidFill>
            <a:srgbClr val="00BFFF">
              <a:alpha val="558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/>
        </p:nvSpPr>
        <p:spPr>
          <a:xfrm>
            <a:off x="657325" y="1663700"/>
            <a:ext cx="59817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WARM UP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" name="Google Shape;20;p3"/>
          <p:cNvSpPr txBox="1"/>
          <p:nvPr>
            <p:ph type="title"/>
          </p:nvPr>
        </p:nvSpPr>
        <p:spPr>
          <a:xfrm>
            <a:off x="657325" y="2077075"/>
            <a:ext cx="6782700" cy="4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"/>
              <a:buNone/>
              <a:defRPr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/>
        </p:nvSpPr>
        <p:spPr>
          <a:xfrm>
            <a:off x="6040275" y="4740900"/>
            <a:ext cx="30000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Photo by</a:t>
            </a:r>
            <a:r>
              <a:rPr lang="en" sz="1000">
                <a:solidFill>
                  <a:srgbClr val="FFFFFF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000" u="sng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Daniel Öberg</a:t>
            </a:r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eer feedback - opener">
  <p:cSld name="TITLE_AND_BODY_1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4"/>
          <p:cNvPicPr preferRelativeResize="0"/>
          <p:nvPr/>
        </p:nvPicPr>
        <p:blipFill rotWithShape="1">
          <a:blip r:embed="rId2">
            <a:alphaModFix/>
          </a:blip>
          <a:srcRect b="22157" l="11249" r="2080" t="4716"/>
          <a:stretch/>
        </p:blipFill>
        <p:spPr>
          <a:xfrm>
            <a:off x="0" y="0"/>
            <a:ext cx="91439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/>
          <p:nvPr/>
        </p:nvSpPr>
        <p:spPr>
          <a:xfrm>
            <a:off x="0" y="1366250"/>
            <a:ext cx="5723700" cy="2742900"/>
          </a:xfrm>
          <a:prstGeom prst="rect">
            <a:avLst/>
          </a:prstGeom>
          <a:solidFill>
            <a:srgbClr val="02B1F2">
              <a:alpha val="7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4"/>
          <p:cNvSpPr txBox="1"/>
          <p:nvPr/>
        </p:nvSpPr>
        <p:spPr>
          <a:xfrm>
            <a:off x="657325" y="1663700"/>
            <a:ext cx="4626300" cy="3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PEER FEEDBACK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" name="Google Shape;26;p4"/>
          <p:cNvSpPr txBox="1"/>
          <p:nvPr/>
        </p:nvSpPr>
        <p:spPr>
          <a:xfrm>
            <a:off x="6040275" y="4740900"/>
            <a:ext cx="30000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Photo by</a:t>
            </a:r>
            <a:r>
              <a:rPr lang="en" sz="1000">
                <a:solidFill>
                  <a:srgbClr val="FFFFFF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000" u="sng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heylagostechie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657325" y="2077075"/>
            <a:ext cx="6782700" cy="4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"/>
              <a:buNone/>
              <a:defRPr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oup discussion - opener">
  <p:cSld name="TITLE_AND_BODY_1_1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5"/>
          <p:cNvPicPr preferRelativeResize="0"/>
          <p:nvPr/>
        </p:nvPicPr>
        <p:blipFill rotWithShape="1">
          <a:blip r:embed="rId2">
            <a:alphaModFix/>
          </a:blip>
          <a:srcRect b="12489" l="20261" r="0" t="20323"/>
          <a:stretch/>
        </p:blipFill>
        <p:spPr>
          <a:xfrm>
            <a:off x="-150" y="0"/>
            <a:ext cx="9144004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5"/>
          <p:cNvSpPr/>
          <p:nvPr/>
        </p:nvSpPr>
        <p:spPr>
          <a:xfrm>
            <a:off x="0" y="1366250"/>
            <a:ext cx="5723700" cy="2742900"/>
          </a:xfrm>
          <a:prstGeom prst="rect">
            <a:avLst/>
          </a:prstGeom>
          <a:solidFill>
            <a:srgbClr val="02B1F2">
              <a:alpha val="7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5"/>
          <p:cNvSpPr txBox="1"/>
          <p:nvPr/>
        </p:nvSpPr>
        <p:spPr>
          <a:xfrm>
            <a:off x="6040275" y="4740900"/>
            <a:ext cx="30000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Photo by</a:t>
            </a:r>
            <a:r>
              <a:rPr lang="en" sz="1000">
                <a:solidFill>
                  <a:srgbClr val="FFFFFF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000" u="sng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heylagostechie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" name="Google Shape;32;p5"/>
          <p:cNvSpPr txBox="1"/>
          <p:nvPr>
            <p:ph type="title"/>
          </p:nvPr>
        </p:nvSpPr>
        <p:spPr>
          <a:xfrm>
            <a:off x="657325" y="2077075"/>
            <a:ext cx="6782700" cy="4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"/>
              <a:buNone/>
              <a:defRPr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/>
        </p:nvSpPr>
        <p:spPr>
          <a:xfrm>
            <a:off x="657325" y="1663700"/>
            <a:ext cx="45060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GROUP DISCUSSION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omework">
  <p:cSld name="TITLE_AND_BODY_1_1_1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6"/>
          <p:cNvSpPr/>
          <p:nvPr/>
        </p:nvSpPr>
        <p:spPr>
          <a:xfrm>
            <a:off x="0" y="1366250"/>
            <a:ext cx="6791100" cy="2234100"/>
          </a:xfrm>
          <a:prstGeom prst="rect">
            <a:avLst/>
          </a:prstGeom>
          <a:solidFill>
            <a:srgbClr val="00D4A1">
              <a:alpha val="664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6"/>
          <p:cNvSpPr txBox="1"/>
          <p:nvPr/>
        </p:nvSpPr>
        <p:spPr>
          <a:xfrm>
            <a:off x="6040275" y="4740900"/>
            <a:ext cx="30000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Photo by</a:t>
            </a:r>
            <a:r>
              <a:rPr lang="en" sz="1000">
                <a:solidFill>
                  <a:srgbClr val="FFFFFF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" name="Google Shape;38;p6"/>
          <p:cNvSpPr txBox="1"/>
          <p:nvPr/>
        </p:nvSpPr>
        <p:spPr>
          <a:xfrm>
            <a:off x="657325" y="1663700"/>
            <a:ext cx="5981700" cy="10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HOMEWORK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sz="2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WRAP UP this module</a:t>
            </a:r>
            <a:endParaRPr b="1" sz="2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PREPARE for </a:t>
            </a:r>
            <a:r>
              <a:rPr b="1" lang="en" sz="2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next</a:t>
            </a:r>
            <a:r>
              <a:rPr b="1" lang="en" sz="2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module</a:t>
            </a:r>
            <a:r>
              <a:rPr b="1" lang="en" sz="2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sz="2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ssion table of content" type="twoColTx">
  <p:cSld name="TITLE_AND_TWO_COLUMN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/>
          <p:nvPr/>
        </p:nvSpPr>
        <p:spPr>
          <a:xfrm>
            <a:off x="311700" y="346526"/>
            <a:ext cx="8520600" cy="10107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" name="Google Shape;41;p7"/>
          <p:cNvSpPr txBox="1"/>
          <p:nvPr>
            <p:ph type="title"/>
          </p:nvPr>
        </p:nvSpPr>
        <p:spPr>
          <a:xfrm>
            <a:off x="1470900" y="677563"/>
            <a:ext cx="6782700" cy="4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"/>
              <a:buNone/>
              <a:defRPr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subTitle"/>
          </p:nvPr>
        </p:nvSpPr>
        <p:spPr>
          <a:xfrm>
            <a:off x="3463350" y="475475"/>
            <a:ext cx="2797800" cy="3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200"/>
              <a:buFont typeface="Roboto"/>
              <a:buNone/>
              <a:defRPr b="1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arning objectives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/>
          <p:nvPr/>
        </p:nvSpPr>
        <p:spPr>
          <a:xfrm>
            <a:off x="758950" y="1633925"/>
            <a:ext cx="39999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OVERALL OUTCOME</a:t>
            </a:r>
            <a:endParaRPr b="1">
              <a:solidFill>
                <a:srgbClr val="3C40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5" name="Google Shape;45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9559" y="1633797"/>
            <a:ext cx="377219" cy="51268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8"/>
          <p:cNvSpPr txBox="1"/>
          <p:nvPr/>
        </p:nvSpPr>
        <p:spPr>
          <a:xfrm>
            <a:off x="5324075" y="1633925"/>
            <a:ext cx="39999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LEARNING OBJECTIVES</a:t>
            </a:r>
            <a:endParaRPr b="1">
              <a:solidFill>
                <a:srgbClr val="3C40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7" name="Google Shape;47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0043" y="1633821"/>
            <a:ext cx="454032" cy="512676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8"/>
          <p:cNvSpPr txBox="1"/>
          <p:nvPr/>
        </p:nvSpPr>
        <p:spPr>
          <a:xfrm>
            <a:off x="311700" y="346526"/>
            <a:ext cx="8520600" cy="10107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" name="Google Shape;49;p8"/>
          <p:cNvSpPr txBox="1"/>
          <p:nvPr>
            <p:ph type="title"/>
          </p:nvPr>
        </p:nvSpPr>
        <p:spPr>
          <a:xfrm>
            <a:off x="1470900" y="677563"/>
            <a:ext cx="6782700" cy="4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"/>
              <a:buNone/>
              <a:defRPr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" type="subTitle"/>
          </p:nvPr>
        </p:nvSpPr>
        <p:spPr>
          <a:xfrm>
            <a:off x="3463350" y="475475"/>
            <a:ext cx="2797800" cy="3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200"/>
              <a:buFont typeface="Roboto"/>
              <a:buNone/>
              <a:defRPr b="1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rgbClr val="3C4043"/>
              </a:buClr>
              <a:buSzPts val="1200"/>
              <a:buNone/>
              <a:defRPr>
                <a:solidFill>
                  <a:srgbClr val="3C4043"/>
                </a:solidFill>
              </a:defRPr>
            </a:lvl9pPr>
          </a:lstStyle>
          <a:p/>
        </p:txBody>
      </p:sp>
      <p:sp>
        <p:nvSpPr>
          <p:cNvPr id="51" name="Google Shape;51;p8"/>
          <p:cNvSpPr txBox="1"/>
          <p:nvPr>
            <p:ph idx="2" type="body"/>
          </p:nvPr>
        </p:nvSpPr>
        <p:spPr>
          <a:xfrm>
            <a:off x="308150" y="2216125"/>
            <a:ext cx="3613800" cy="223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  <a:defRPr sz="1400">
                <a:solidFill>
                  <a:srgbClr val="595959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Char char="○"/>
              <a:defRPr sz="1400">
                <a:solidFill>
                  <a:srgbClr val="595959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Char char="■"/>
              <a:defRPr sz="1400">
                <a:solidFill>
                  <a:srgbClr val="595959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  <a:defRPr sz="1400">
                <a:solidFill>
                  <a:srgbClr val="595959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Char char="○"/>
              <a:defRPr sz="1400">
                <a:solidFill>
                  <a:srgbClr val="595959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Char char="■"/>
              <a:defRPr sz="1400">
                <a:solidFill>
                  <a:srgbClr val="595959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  <a:defRPr sz="1400">
                <a:solidFill>
                  <a:srgbClr val="595959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Char char="○"/>
              <a:defRPr sz="1400">
                <a:solidFill>
                  <a:srgbClr val="595959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rgbClr val="595959"/>
              </a:buClr>
              <a:buSzPts val="1400"/>
              <a:buChar char="■"/>
              <a:defRPr sz="1400">
                <a:solidFill>
                  <a:srgbClr val="595959"/>
                </a:solidFill>
              </a:defRPr>
            </a:lvl9pPr>
          </a:lstStyle>
          <a:p/>
        </p:txBody>
      </p:sp>
      <p:sp>
        <p:nvSpPr>
          <p:cNvPr id="52" name="Google Shape;52;p8"/>
          <p:cNvSpPr txBox="1"/>
          <p:nvPr>
            <p:ph idx="3" type="body"/>
          </p:nvPr>
        </p:nvSpPr>
        <p:spPr>
          <a:xfrm>
            <a:off x="4930150" y="2216125"/>
            <a:ext cx="3383400" cy="223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  <a:defRPr sz="1400">
                <a:solidFill>
                  <a:srgbClr val="595959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Char char="○"/>
              <a:defRPr sz="1400">
                <a:solidFill>
                  <a:srgbClr val="595959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Char char="■"/>
              <a:defRPr sz="1400">
                <a:solidFill>
                  <a:srgbClr val="595959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  <a:defRPr sz="1400">
                <a:solidFill>
                  <a:srgbClr val="595959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Char char="○"/>
              <a:defRPr sz="1400">
                <a:solidFill>
                  <a:srgbClr val="595959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Char char="■"/>
              <a:defRPr sz="1400">
                <a:solidFill>
                  <a:srgbClr val="595959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  <a:defRPr sz="1400">
                <a:solidFill>
                  <a:srgbClr val="595959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Char char="○"/>
              <a:defRPr sz="1400">
                <a:solidFill>
                  <a:srgbClr val="595959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rgbClr val="595959"/>
              </a:buClr>
              <a:buSzPts val="1400"/>
              <a:buChar char="■"/>
              <a:defRPr sz="1400">
                <a:solidFill>
                  <a:srgbClr val="595959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(example, explanation, theory)">
  <p:cSld name="ONE_COLUM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" name="Google Shape;55;p9"/>
          <p:cNvSpPr/>
          <p:nvPr/>
        </p:nvSpPr>
        <p:spPr>
          <a:xfrm>
            <a:off x="311700" y="278775"/>
            <a:ext cx="23901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C4043"/>
              </a:solidFill>
            </a:endParaRPr>
          </a:p>
        </p:txBody>
      </p:sp>
      <p:sp>
        <p:nvSpPr>
          <p:cNvPr id="56" name="Google Shape;56;p9"/>
          <p:cNvSpPr txBox="1"/>
          <p:nvPr>
            <p:ph idx="1" type="subTitle"/>
          </p:nvPr>
        </p:nvSpPr>
        <p:spPr>
          <a:xfrm>
            <a:off x="311700" y="278775"/>
            <a:ext cx="3183600" cy="3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2" type="subTitle"/>
          </p:nvPr>
        </p:nvSpPr>
        <p:spPr>
          <a:xfrm>
            <a:off x="311700" y="809525"/>
            <a:ext cx="3433800" cy="3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700"/>
              <a:buFont typeface="Roboto"/>
              <a:buNone/>
              <a:defRPr b="1" sz="17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700"/>
              <a:buNone/>
              <a:defRPr sz="1700"/>
            </a:lvl2pPr>
            <a:lvl3pPr lvl="2" rtl="0">
              <a:spcBef>
                <a:spcPts val="1600"/>
              </a:spcBef>
              <a:spcAft>
                <a:spcPts val="0"/>
              </a:spcAft>
              <a:buSzPts val="1700"/>
              <a:buNone/>
              <a:defRPr sz="1700"/>
            </a:lvl3pPr>
            <a:lvl4pPr lvl="3" rtl="0">
              <a:spcBef>
                <a:spcPts val="1600"/>
              </a:spcBef>
              <a:spcAft>
                <a:spcPts val="0"/>
              </a:spcAft>
              <a:buSzPts val="1700"/>
              <a:buNone/>
              <a:defRPr sz="1700"/>
            </a:lvl4pPr>
            <a:lvl5pPr lvl="4" rtl="0">
              <a:spcBef>
                <a:spcPts val="1600"/>
              </a:spcBef>
              <a:spcAft>
                <a:spcPts val="0"/>
              </a:spcAft>
              <a:buSzPts val="1700"/>
              <a:buNone/>
              <a:defRPr sz="1700"/>
            </a:lvl5pPr>
            <a:lvl6pPr lvl="5" rtl="0">
              <a:spcBef>
                <a:spcPts val="1600"/>
              </a:spcBef>
              <a:spcAft>
                <a:spcPts val="0"/>
              </a:spcAft>
              <a:buSzPts val="1700"/>
              <a:buNone/>
              <a:defRPr sz="1700"/>
            </a:lvl6pPr>
            <a:lvl7pPr lvl="6" rtl="0">
              <a:spcBef>
                <a:spcPts val="1600"/>
              </a:spcBef>
              <a:spcAft>
                <a:spcPts val="0"/>
              </a:spcAft>
              <a:buSzPts val="1700"/>
              <a:buNone/>
              <a:defRPr sz="1700"/>
            </a:lvl7pPr>
            <a:lvl8pPr lvl="7" rtl="0">
              <a:spcBef>
                <a:spcPts val="1600"/>
              </a:spcBef>
              <a:spcAft>
                <a:spcPts val="0"/>
              </a:spcAft>
              <a:buSzPts val="1700"/>
              <a:buNone/>
              <a:defRPr sz="17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58" name="Google Shape;58;p9"/>
          <p:cNvSpPr txBox="1"/>
          <p:nvPr>
            <p:ph idx="3" type="body"/>
          </p:nvPr>
        </p:nvSpPr>
        <p:spPr>
          <a:xfrm>
            <a:off x="311700" y="1387525"/>
            <a:ext cx="34338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MAIN_POIN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NE PPT Template">
  <p:cSld name="TITLE_1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ctrTitle"/>
          </p:nvPr>
        </p:nvSpPr>
        <p:spPr>
          <a:xfrm>
            <a:off x="311700" y="1304250"/>
            <a:ext cx="8520600" cy="149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3" name="Google Shape;63;p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Roboto Light"/>
              <a:buNone/>
              <a:defRPr sz="1900"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4" name="Google Shape;64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A7B17"/>
          </p15:clr>
        </p15:guide>
        <p15:guide id="2" pos="2880">
          <p15:clr>
            <a:srgbClr val="FA7B17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NE PPT Template" type="title">
  <p:cSld name="TITLE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ctrTitle"/>
          </p:nvPr>
        </p:nvSpPr>
        <p:spPr>
          <a:xfrm>
            <a:off x="311700" y="1304250"/>
            <a:ext cx="8520600" cy="149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0" name="Google Shape;70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Roboto Light"/>
              <a:buNone/>
              <a:defRPr sz="1900"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1" name="Google Shape;71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A7B17"/>
          </p15:clr>
        </p15:guide>
        <p15:guide id="2" pos="2880">
          <p15:clr>
            <a:srgbClr val="FA7B17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/>
          <p:nvPr/>
        </p:nvSpPr>
        <p:spPr>
          <a:xfrm>
            <a:off x="303150" y="879500"/>
            <a:ext cx="2920500" cy="3648900"/>
          </a:xfrm>
          <a:prstGeom prst="rect">
            <a:avLst/>
          </a:prstGeom>
          <a:noFill/>
          <a:ln cap="flat" cmpd="sng" w="114300">
            <a:solidFill>
              <a:srgbClr val="3FC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4"/>
          <p:cNvSpPr txBox="1"/>
          <p:nvPr>
            <p:ph type="title"/>
          </p:nvPr>
        </p:nvSpPr>
        <p:spPr>
          <a:xfrm>
            <a:off x="431200" y="1031150"/>
            <a:ext cx="2662500" cy="335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5" name="Google Shape;7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311700" y="773225"/>
            <a:ext cx="8520600" cy="5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311700" y="1531850"/>
            <a:ext cx="8520600" cy="259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311650" y="844950"/>
            <a:ext cx="3999900" cy="5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" type="body"/>
          </p:nvPr>
        </p:nvSpPr>
        <p:spPr>
          <a:xfrm>
            <a:off x="504688" y="1501497"/>
            <a:ext cx="3613800" cy="2784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 Light"/>
              <a:buChar char="●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○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■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●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○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■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●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○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Font typeface="Roboto Light"/>
              <a:buChar char="■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83" name="Google Shape;83;p16"/>
          <p:cNvSpPr txBox="1"/>
          <p:nvPr>
            <p:ph idx="2" type="body"/>
          </p:nvPr>
        </p:nvSpPr>
        <p:spPr>
          <a:xfrm>
            <a:off x="5025504" y="1501500"/>
            <a:ext cx="3613800" cy="2784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 Light"/>
              <a:buChar char="●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○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■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●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○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■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●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Font typeface="Roboto Light"/>
              <a:buChar char="○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Font typeface="Roboto Light"/>
              <a:buChar char="■"/>
              <a:defRPr sz="12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84" name="Google Shape;8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5" name="Google Shape;85;p16"/>
          <p:cNvSpPr txBox="1"/>
          <p:nvPr>
            <p:ph idx="3" type="title"/>
          </p:nvPr>
        </p:nvSpPr>
        <p:spPr>
          <a:xfrm>
            <a:off x="4832450" y="844950"/>
            <a:ext cx="3999900" cy="5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type="title"/>
          </p:nvPr>
        </p:nvSpPr>
        <p:spPr>
          <a:xfrm>
            <a:off x="311700" y="773225"/>
            <a:ext cx="8520600" cy="5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8" name="Google Shape;88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9300" y="780825"/>
            <a:ext cx="4800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273750" y="1382025"/>
            <a:ext cx="8517300" cy="298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2" name="Google Shape;9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490250" y="450150"/>
            <a:ext cx="6367800" cy="409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5" name="Google Shape;9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9" name="Google Shape;99;p2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0" name="Google Shape;100;p2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01" name="Google Shape;10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/>
        </p:txBody>
      </p:sp>
      <p:sp>
        <p:nvSpPr>
          <p:cNvPr id="104" name="Google Shape;10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/>
          <p:nvPr>
            <p:ph hasCustomPrompt="1" type="title"/>
          </p:nvPr>
        </p:nvSpPr>
        <p:spPr>
          <a:xfrm>
            <a:off x="311700" y="1106125"/>
            <a:ext cx="8520600" cy="196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7" name="Google Shape;107;p22"/>
          <p:cNvSpPr txBox="1"/>
          <p:nvPr>
            <p:ph idx="1" type="body"/>
          </p:nvPr>
        </p:nvSpPr>
        <p:spPr>
          <a:xfrm>
            <a:off x="311700" y="3152225"/>
            <a:ext cx="8520600" cy="13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 algn="ctr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08" name="Google Shape;10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773225"/>
            <a:ext cx="85206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Light"/>
              <a:buNone/>
              <a:defRPr sz="28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31850"/>
            <a:ext cx="8520600" cy="25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 Light"/>
              <a:buChar char="●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048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 Light"/>
              <a:buChar char="○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048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 Light"/>
              <a:buChar char="■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048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 Light"/>
              <a:buChar char="●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048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 Light"/>
              <a:buChar char="○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048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 Light"/>
              <a:buChar char="■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048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 Light"/>
              <a:buChar char="●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048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 Light"/>
              <a:buChar char="○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048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Font typeface="Roboto Light"/>
              <a:buChar char="■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/>
          <p:nvPr>
            <p:ph type="title"/>
          </p:nvPr>
        </p:nvSpPr>
        <p:spPr>
          <a:xfrm>
            <a:off x="311700" y="773225"/>
            <a:ext cx="85206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Light"/>
              <a:buNone/>
              <a:defRPr sz="28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7" name="Google Shape;67;p12"/>
          <p:cNvSpPr txBox="1"/>
          <p:nvPr>
            <p:ph idx="1" type="body"/>
          </p:nvPr>
        </p:nvSpPr>
        <p:spPr>
          <a:xfrm>
            <a:off x="311700" y="1531850"/>
            <a:ext cx="8520600" cy="25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 Light"/>
              <a:buChar char="●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048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 Light"/>
              <a:buChar char="○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048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 Light"/>
              <a:buChar char="■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048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 Light"/>
              <a:buChar char="●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048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 Light"/>
              <a:buChar char="○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048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 Light"/>
              <a:buChar char="■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048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 Light"/>
              <a:buChar char="●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048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 Light"/>
              <a:buChar char="○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048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Font typeface="Roboto Light"/>
              <a:buChar char="■"/>
              <a:defRPr sz="12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simple.wikipedia.org/wiki/Interest" TargetMode="External"/><Relationship Id="rId4" Type="http://schemas.openxmlformats.org/officeDocument/2006/relationships/hyperlink" Target="https://simple.wikipedia.org/wiki/Percentage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investopedia.com/terms/r/revenue.asp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unsplash.com/@uxindo?utm_source=unsplash&amp;utm_medium=referral&amp;utm_content=creditCopyText" TargetMode="External"/><Relationship Id="rId4" Type="http://schemas.openxmlformats.org/officeDocument/2006/relationships/hyperlink" Target="https://unsplash.com/s/photos/customer-journey?utm_source=unsplash&amp;utm_medium=referral&amp;utm_content=creditCopyText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unsplash.com/@uxindo?utm_source=unsplash&amp;utm_medium=referral&amp;utm_content=creditCopyText" TargetMode="External"/><Relationship Id="rId4" Type="http://schemas.openxmlformats.org/officeDocument/2006/relationships/hyperlink" Target="https://unsplash.com/s/photos/customer-journey?utm_source=unsplash&amp;utm_medium=referral&amp;utm_content=creditCopyText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0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unsplash.com/@uxindo?utm_source=unsplash&amp;utm_medium=referral&amp;utm_content=creditCopyText" TargetMode="External"/><Relationship Id="rId4" Type="http://schemas.openxmlformats.org/officeDocument/2006/relationships/hyperlink" Target="https://unsplash.com/s/photos/customer-journey?utm_source=unsplash&amp;utm_medium=referral&amp;utm_content=creditCopyText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2.jpg"/><Relationship Id="rId4" Type="http://schemas.openxmlformats.org/officeDocument/2006/relationships/hyperlink" Target="https://unsplash.com/@heylagostechie?utm_source=unsplash&amp;utm_medium=referral&amp;utm_content=creditCopyText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2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9.jpg"/><Relationship Id="rId4" Type="http://schemas.openxmlformats.org/officeDocument/2006/relationships/hyperlink" Target="https://unsplash.com/@heylagostechie?utm_source=unsplash&amp;utm_medium=referral&amp;utm_content=creditCopyText" TargetMode="External"/><Relationship Id="rId5" Type="http://schemas.openxmlformats.org/officeDocument/2006/relationships/hyperlink" Target="https://unsplash.com/@heylagostechie?utm_source=unsplash&amp;utm_medium=referral&amp;utm_content=creditCopyText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9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9.jpg"/><Relationship Id="rId4" Type="http://schemas.openxmlformats.org/officeDocument/2006/relationships/hyperlink" Target="https://unsplash.com/@heylagostechie?utm_source=unsplash&amp;utm_medium=referral&amp;utm_content=creditCopyText" TargetMode="External"/><Relationship Id="rId5" Type="http://schemas.openxmlformats.org/officeDocument/2006/relationships/hyperlink" Target="https://unsplash.com/@heylagostechie?utm_source=unsplash&amp;utm_medium=referral&amp;utm_content=creditCopyText" TargetMode="Externa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9.jpg"/><Relationship Id="rId4" Type="http://schemas.openxmlformats.org/officeDocument/2006/relationships/hyperlink" Target="https://unsplash.com/@heylagostechie?utm_source=unsplash&amp;utm_medium=referral&amp;utm_content=creditCopyText" TargetMode="External"/><Relationship Id="rId5" Type="http://schemas.openxmlformats.org/officeDocument/2006/relationships/hyperlink" Target="https://unsplash.com/@heylagostechie?utm_source=unsplash&amp;utm_medium=referral&amp;utm_content=creditCopyText" TargetMode="Externa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4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4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0.jpg"/><Relationship Id="rId4" Type="http://schemas.openxmlformats.org/officeDocument/2006/relationships/hyperlink" Target="https://unsplash.com/@heylagostechie?utm_source=unsplash&amp;utm_medium=referral&amp;utm_content=creditCopyText" TargetMode="Externa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0.jpg"/><Relationship Id="rId4" Type="http://schemas.openxmlformats.org/officeDocument/2006/relationships/hyperlink" Target="https://unsplash.com/@heylagostechie?utm_source=unsplash&amp;utm_medium=referral&amp;utm_content=creditCopyText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4"/>
          <p:cNvPicPr preferRelativeResize="0"/>
          <p:nvPr/>
        </p:nvPicPr>
        <p:blipFill rotWithShape="1">
          <a:blip r:embed="rId3">
            <a:alphaModFix/>
          </a:blip>
          <a:srcRect b="22730" l="0" r="368" t="16345"/>
          <a:stretch/>
        </p:blipFill>
        <p:spPr>
          <a:xfrm>
            <a:off x="0" y="-1"/>
            <a:ext cx="9143996" cy="51434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63000"/>
              </a:srgbClr>
            </a:outerShdw>
          </a:effectLst>
        </p:spPr>
      </p:pic>
      <p:sp>
        <p:nvSpPr>
          <p:cNvPr id="116" name="Google Shape;116;p24"/>
          <p:cNvSpPr/>
          <p:nvPr/>
        </p:nvSpPr>
        <p:spPr>
          <a:xfrm>
            <a:off x="0" y="1250613"/>
            <a:ext cx="9144000" cy="1627500"/>
          </a:xfrm>
          <a:prstGeom prst="rect">
            <a:avLst/>
          </a:prstGeom>
          <a:solidFill>
            <a:srgbClr val="00D4A1">
              <a:alpha val="664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4"/>
          <p:cNvSpPr txBox="1"/>
          <p:nvPr>
            <p:ph type="title"/>
          </p:nvPr>
        </p:nvSpPr>
        <p:spPr>
          <a:xfrm>
            <a:off x="1180650" y="1709538"/>
            <a:ext cx="6782700" cy="4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Financial Basics</a:t>
            </a:r>
            <a:endParaRPr/>
          </a:p>
        </p:txBody>
      </p:sp>
      <p:sp>
        <p:nvSpPr>
          <p:cNvPr id="118" name="Google Shape;118;p24"/>
          <p:cNvSpPr txBox="1"/>
          <p:nvPr>
            <p:ph idx="1" type="subTitle"/>
          </p:nvPr>
        </p:nvSpPr>
        <p:spPr>
          <a:xfrm>
            <a:off x="3173100" y="1469750"/>
            <a:ext cx="2797800" cy="3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MODULE 5</a:t>
            </a:r>
            <a:endParaRPr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19" name="Google Shape;119;p24"/>
          <p:cNvSpPr txBox="1"/>
          <p:nvPr>
            <p:ph idx="2" type="subTitle"/>
          </p:nvPr>
        </p:nvSpPr>
        <p:spPr>
          <a:xfrm>
            <a:off x="104175" y="4717225"/>
            <a:ext cx="2797800" cy="3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4"/>
          <p:cNvSpPr txBox="1"/>
          <p:nvPr>
            <p:ph idx="1" type="subTitle"/>
          </p:nvPr>
        </p:nvSpPr>
        <p:spPr>
          <a:xfrm>
            <a:off x="3173100" y="2117550"/>
            <a:ext cx="2797800" cy="3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Getting comfortable with finance</a:t>
            </a:r>
            <a:endParaRPr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21" name="Google Shape;12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12896" y="4374752"/>
            <a:ext cx="1507375" cy="60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>
            <p:ph type="title"/>
          </p:nvPr>
        </p:nvSpPr>
        <p:spPr>
          <a:xfrm>
            <a:off x="1470900" y="677563"/>
            <a:ext cx="6782700" cy="4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Financial Basics</a:t>
            </a:r>
            <a:endParaRPr/>
          </a:p>
        </p:txBody>
      </p:sp>
      <p:sp>
        <p:nvSpPr>
          <p:cNvPr id="127" name="Google Shape;127;p25"/>
          <p:cNvSpPr txBox="1"/>
          <p:nvPr>
            <p:ph idx="1" type="subTitle"/>
          </p:nvPr>
        </p:nvSpPr>
        <p:spPr>
          <a:xfrm>
            <a:off x="3463350" y="475475"/>
            <a:ext cx="2797800" cy="3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2"/>
                </a:solidFill>
              </a:rPr>
              <a:t>MODULE 5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28" name="Google Shape;128;p25"/>
          <p:cNvSpPr txBox="1"/>
          <p:nvPr>
            <p:ph idx="2" type="body"/>
          </p:nvPr>
        </p:nvSpPr>
        <p:spPr>
          <a:xfrm>
            <a:off x="308150" y="2216125"/>
            <a:ext cx="3613800" cy="223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In this lesson you will learn the basics on start-up finance and receive tools to set up your own financial administration. 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At the end of this lesson, you should feel more comfortable to talk about finance and to record the financial basics of your business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5"/>
          <p:cNvSpPr txBox="1"/>
          <p:nvPr>
            <p:ph idx="3" type="body"/>
          </p:nvPr>
        </p:nvSpPr>
        <p:spPr>
          <a:xfrm>
            <a:off x="4930150" y="2216125"/>
            <a:ext cx="3383400" cy="223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1200"/>
              <a:buChar char="●"/>
            </a:pPr>
            <a:r>
              <a:rPr lang="en" sz="1200">
                <a:solidFill>
                  <a:srgbClr val="393939"/>
                </a:solidFill>
              </a:rPr>
              <a:t>Develop a basic understanding of financial concepts;</a:t>
            </a:r>
            <a:endParaRPr sz="1200">
              <a:solidFill>
                <a:srgbClr val="39393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1200"/>
              <a:buChar char="●"/>
            </a:pPr>
            <a:r>
              <a:rPr lang="en" sz="1200">
                <a:solidFill>
                  <a:srgbClr val="393939"/>
                </a:solidFill>
              </a:rPr>
              <a:t>Know how &amp; why to set up a financial administration;</a:t>
            </a:r>
            <a:endParaRPr sz="1200">
              <a:solidFill>
                <a:srgbClr val="393939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1200"/>
              <a:buChar char="●"/>
            </a:pPr>
            <a:r>
              <a:rPr lang="en" sz="1200">
                <a:solidFill>
                  <a:srgbClr val="393939"/>
                </a:solidFill>
              </a:rPr>
              <a:t>Understand the 3 financial statements of a business.</a:t>
            </a:r>
            <a:endParaRPr sz="1200">
              <a:solidFill>
                <a:srgbClr val="393939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6"/>
          <p:cNvSpPr txBox="1"/>
          <p:nvPr>
            <p:ph type="title"/>
          </p:nvPr>
        </p:nvSpPr>
        <p:spPr>
          <a:xfrm>
            <a:off x="1470900" y="677563"/>
            <a:ext cx="6782700" cy="4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Session </a:t>
            </a:r>
            <a:r>
              <a:rPr lang="en"/>
              <a:t>Overview</a:t>
            </a:r>
            <a:endParaRPr/>
          </a:p>
        </p:txBody>
      </p:sp>
      <p:sp>
        <p:nvSpPr>
          <p:cNvPr id="135" name="Google Shape;135;p26"/>
          <p:cNvSpPr txBox="1"/>
          <p:nvPr>
            <p:ph idx="1" type="subTitle"/>
          </p:nvPr>
        </p:nvSpPr>
        <p:spPr>
          <a:xfrm>
            <a:off x="3463350" y="475475"/>
            <a:ext cx="2797800" cy="3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MODULE 5</a:t>
            </a:r>
            <a:endParaRPr/>
          </a:p>
        </p:txBody>
      </p:sp>
      <p:sp>
        <p:nvSpPr>
          <p:cNvPr id="136" name="Google Shape;136;p26"/>
          <p:cNvSpPr/>
          <p:nvPr/>
        </p:nvSpPr>
        <p:spPr>
          <a:xfrm>
            <a:off x="1362298" y="2555425"/>
            <a:ext cx="1009200" cy="164400"/>
          </a:xfrm>
          <a:prstGeom prst="rect">
            <a:avLst/>
          </a:prstGeom>
          <a:solidFill>
            <a:srgbClr val="00D4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6"/>
          <p:cNvSpPr/>
          <p:nvPr/>
        </p:nvSpPr>
        <p:spPr>
          <a:xfrm>
            <a:off x="3456800" y="2555425"/>
            <a:ext cx="1389900" cy="1644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6"/>
          <p:cNvSpPr/>
          <p:nvPr/>
        </p:nvSpPr>
        <p:spPr>
          <a:xfrm>
            <a:off x="4901358" y="2555425"/>
            <a:ext cx="1768800" cy="1644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6"/>
          <p:cNvSpPr txBox="1"/>
          <p:nvPr/>
        </p:nvSpPr>
        <p:spPr>
          <a:xfrm>
            <a:off x="1362295" y="2852250"/>
            <a:ext cx="1009200" cy="17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47D5A6"/>
                </a:solidFill>
                <a:latin typeface="Roboto"/>
                <a:ea typeface="Roboto"/>
                <a:cs typeface="Roboto"/>
                <a:sym typeface="Roboto"/>
              </a:rPr>
              <a:t>PREPARE</a:t>
            </a:r>
            <a:endParaRPr b="1">
              <a:solidFill>
                <a:srgbClr val="3C40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Lingo Quiz </a:t>
            </a:r>
            <a:endParaRPr b="1" sz="1000">
              <a:solidFill>
                <a:srgbClr val="3C40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47D5A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0" name="Google Shape;140;p26"/>
          <p:cNvSpPr txBox="1"/>
          <p:nvPr/>
        </p:nvSpPr>
        <p:spPr>
          <a:xfrm>
            <a:off x="3714710" y="2852250"/>
            <a:ext cx="1086000" cy="17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BFFF"/>
                </a:solidFill>
                <a:latin typeface="Roboto"/>
                <a:ea typeface="Roboto"/>
                <a:cs typeface="Roboto"/>
                <a:sym typeface="Roboto"/>
              </a:rPr>
              <a:t>P</a:t>
            </a:r>
            <a:r>
              <a:rPr b="1" lang="en" sz="800">
                <a:solidFill>
                  <a:srgbClr val="00BFFF"/>
                </a:solidFill>
                <a:latin typeface="Roboto"/>
                <a:ea typeface="Roboto"/>
                <a:cs typeface="Roboto"/>
                <a:sym typeface="Roboto"/>
              </a:rPr>
              <a:t>RESENTATION</a:t>
            </a:r>
            <a:endParaRPr b="1" sz="800">
              <a:solidFill>
                <a:srgbClr val="00B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BFFF"/>
                </a:solidFill>
                <a:latin typeface="Roboto"/>
                <a:ea typeface="Roboto"/>
                <a:cs typeface="Roboto"/>
                <a:sym typeface="Roboto"/>
              </a:rPr>
              <a:t>&amp; exercises</a:t>
            </a:r>
            <a:endParaRPr b="1" sz="800">
              <a:solidFill>
                <a:srgbClr val="00B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Financial administration </a:t>
            </a:r>
            <a:r>
              <a:rPr b="1" i="1" lang="en" sz="10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The who, what, when, where</a:t>
            </a:r>
            <a:endParaRPr b="1" i="1" sz="1000">
              <a:solidFill>
                <a:srgbClr val="3C40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6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41" name="Google Shape;141;p26"/>
          <p:cNvSpPr txBox="1"/>
          <p:nvPr/>
        </p:nvSpPr>
        <p:spPr>
          <a:xfrm>
            <a:off x="2371662" y="2852250"/>
            <a:ext cx="1086000" cy="17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BFFF"/>
                </a:solidFill>
                <a:latin typeface="Roboto"/>
                <a:ea typeface="Roboto"/>
                <a:cs typeface="Roboto"/>
                <a:sym typeface="Roboto"/>
              </a:rPr>
              <a:t>GROUP DISCUSSION</a:t>
            </a:r>
            <a:endParaRPr b="1">
              <a:solidFill>
                <a:srgbClr val="00B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Are you in control of your finance? </a:t>
            </a:r>
            <a:endParaRPr sz="10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42" name="Google Shape;142;p26"/>
          <p:cNvSpPr/>
          <p:nvPr/>
        </p:nvSpPr>
        <p:spPr>
          <a:xfrm>
            <a:off x="2402431" y="2555425"/>
            <a:ext cx="1009200" cy="1644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6"/>
          <p:cNvSpPr txBox="1"/>
          <p:nvPr/>
        </p:nvSpPr>
        <p:spPr>
          <a:xfrm>
            <a:off x="5269406" y="2852250"/>
            <a:ext cx="1009200" cy="17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BFFF"/>
                </a:solidFill>
                <a:latin typeface="Roboto"/>
                <a:ea typeface="Roboto"/>
                <a:cs typeface="Roboto"/>
                <a:sym typeface="Roboto"/>
              </a:rPr>
              <a:t>P</a:t>
            </a:r>
            <a:r>
              <a:rPr b="1" lang="en" sz="800">
                <a:solidFill>
                  <a:srgbClr val="00BFFF"/>
                </a:solidFill>
                <a:latin typeface="Roboto"/>
                <a:ea typeface="Roboto"/>
                <a:cs typeface="Roboto"/>
                <a:sym typeface="Roboto"/>
              </a:rPr>
              <a:t>RESENTATION</a:t>
            </a:r>
            <a:endParaRPr b="1" sz="800">
              <a:solidFill>
                <a:srgbClr val="00B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Financial Statements</a:t>
            </a:r>
            <a:endParaRPr b="1" sz="1000">
              <a:solidFill>
                <a:srgbClr val="00B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44" name="Google Shape;144;p26"/>
          <p:cNvSpPr/>
          <p:nvPr/>
        </p:nvSpPr>
        <p:spPr>
          <a:xfrm>
            <a:off x="322153" y="2555425"/>
            <a:ext cx="1009200" cy="1644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6"/>
          <p:cNvSpPr txBox="1"/>
          <p:nvPr/>
        </p:nvSpPr>
        <p:spPr>
          <a:xfrm>
            <a:off x="322150" y="2852250"/>
            <a:ext cx="1009200" cy="17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BFFF"/>
                </a:solidFill>
                <a:latin typeface="Roboto"/>
                <a:ea typeface="Roboto"/>
                <a:cs typeface="Roboto"/>
                <a:sym typeface="Roboto"/>
              </a:rPr>
              <a:t>WARM UP</a:t>
            </a:r>
            <a:endParaRPr b="1">
              <a:solidFill>
                <a:srgbClr val="00B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Taking steps</a:t>
            </a:r>
            <a:endParaRPr b="1" sz="1000">
              <a:solidFill>
                <a:srgbClr val="3C40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46" name="Google Shape;146;p26"/>
          <p:cNvSpPr/>
          <p:nvPr/>
        </p:nvSpPr>
        <p:spPr>
          <a:xfrm>
            <a:off x="6715422" y="2555425"/>
            <a:ext cx="1041000" cy="164400"/>
          </a:xfrm>
          <a:prstGeom prst="rect">
            <a:avLst/>
          </a:prstGeom>
          <a:solidFill>
            <a:srgbClr val="00D4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6"/>
          <p:cNvSpPr txBox="1"/>
          <p:nvPr/>
        </p:nvSpPr>
        <p:spPr>
          <a:xfrm>
            <a:off x="6747309" y="2852250"/>
            <a:ext cx="1009200" cy="17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47D5A6"/>
                </a:solidFill>
                <a:latin typeface="Roboto"/>
                <a:ea typeface="Roboto"/>
                <a:cs typeface="Roboto"/>
                <a:sym typeface="Roboto"/>
              </a:rPr>
              <a:t>GROUP EXERCISE</a:t>
            </a:r>
            <a:endParaRPr b="1" sz="800">
              <a:solidFill>
                <a:srgbClr val="47D5A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From reality to paper</a:t>
            </a:r>
            <a:endParaRPr b="1" sz="1000">
              <a:solidFill>
                <a:srgbClr val="3C40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48" name="Google Shape;148;p26"/>
          <p:cNvSpPr/>
          <p:nvPr/>
        </p:nvSpPr>
        <p:spPr>
          <a:xfrm>
            <a:off x="7801635" y="2555425"/>
            <a:ext cx="1041000" cy="164400"/>
          </a:xfrm>
          <a:prstGeom prst="rect">
            <a:avLst/>
          </a:prstGeom>
          <a:solidFill>
            <a:srgbClr val="00D4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6"/>
          <p:cNvSpPr txBox="1"/>
          <p:nvPr/>
        </p:nvSpPr>
        <p:spPr>
          <a:xfrm>
            <a:off x="7833523" y="2852250"/>
            <a:ext cx="1009200" cy="17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47D5A6"/>
                </a:solidFill>
                <a:latin typeface="Roboto"/>
                <a:ea typeface="Roboto"/>
                <a:cs typeface="Roboto"/>
                <a:sym typeface="Roboto"/>
              </a:rPr>
              <a:t>HOMEWORK</a:t>
            </a:r>
            <a:endParaRPr b="1">
              <a:solidFill>
                <a:srgbClr val="47D5A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Your own financial statements</a:t>
            </a:r>
            <a:r>
              <a:rPr b="1" lang="en" sz="10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sz="1000">
              <a:solidFill>
                <a:srgbClr val="3C40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50" name="Google Shape;150;p26"/>
          <p:cNvSpPr/>
          <p:nvPr/>
        </p:nvSpPr>
        <p:spPr>
          <a:xfrm>
            <a:off x="3199988" y="2154900"/>
            <a:ext cx="514500" cy="514500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00B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6"/>
          <p:cNvSpPr txBox="1"/>
          <p:nvPr/>
        </p:nvSpPr>
        <p:spPr>
          <a:xfrm>
            <a:off x="3200000" y="2186250"/>
            <a:ext cx="514500" cy="3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BFFF"/>
                </a:solidFill>
                <a:latin typeface="Roboto"/>
                <a:ea typeface="Roboto"/>
                <a:cs typeface="Roboto"/>
                <a:sym typeface="Roboto"/>
              </a:rPr>
              <a:t>5 Min</a:t>
            </a:r>
            <a:br>
              <a:rPr b="1" lang="en" sz="800">
                <a:solidFill>
                  <a:srgbClr val="00B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lang="en" sz="800">
                <a:solidFill>
                  <a:srgbClr val="00BFFF"/>
                </a:solidFill>
                <a:latin typeface="Roboto"/>
                <a:ea typeface="Roboto"/>
                <a:cs typeface="Roboto"/>
                <a:sym typeface="Roboto"/>
              </a:rPr>
              <a:t>BREAK</a:t>
            </a:r>
            <a:endParaRPr sz="6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52" name="Google Shape;152;p26"/>
          <p:cNvSpPr/>
          <p:nvPr/>
        </p:nvSpPr>
        <p:spPr>
          <a:xfrm>
            <a:off x="4604988" y="2154900"/>
            <a:ext cx="514500" cy="514500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00B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6"/>
          <p:cNvSpPr txBox="1"/>
          <p:nvPr/>
        </p:nvSpPr>
        <p:spPr>
          <a:xfrm>
            <a:off x="4605000" y="2195300"/>
            <a:ext cx="514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BFFF"/>
                </a:solidFill>
                <a:latin typeface="Roboto"/>
                <a:ea typeface="Roboto"/>
                <a:cs typeface="Roboto"/>
                <a:sym typeface="Roboto"/>
              </a:rPr>
              <a:t>10 Min</a:t>
            </a:r>
            <a:endParaRPr b="1" sz="800">
              <a:solidFill>
                <a:srgbClr val="00B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BFFF"/>
                </a:solidFill>
                <a:latin typeface="Roboto"/>
                <a:ea typeface="Roboto"/>
                <a:cs typeface="Roboto"/>
                <a:sym typeface="Roboto"/>
              </a:rPr>
              <a:t>BREAK</a:t>
            </a:r>
            <a:endParaRPr sz="6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54" name="Google Shape;154;p26"/>
          <p:cNvSpPr/>
          <p:nvPr/>
        </p:nvSpPr>
        <p:spPr>
          <a:xfrm>
            <a:off x="6435550" y="2114550"/>
            <a:ext cx="514500" cy="514500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00B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6"/>
          <p:cNvSpPr txBox="1"/>
          <p:nvPr/>
        </p:nvSpPr>
        <p:spPr>
          <a:xfrm>
            <a:off x="6435550" y="2167800"/>
            <a:ext cx="5145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BFFF"/>
                </a:solidFill>
                <a:latin typeface="Roboto"/>
                <a:ea typeface="Roboto"/>
                <a:cs typeface="Roboto"/>
                <a:sym typeface="Roboto"/>
              </a:rPr>
              <a:t>5 Min</a:t>
            </a:r>
            <a:endParaRPr b="1" sz="800">
              <a:solidFill>
                <a:srgbClr val="00B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BFFF"/>
                </a:solidFill>
                <a:latin typeface="Roboto"/>
                <a:ea typeface="Roboto"/>
                <a:cs typeface="Roboto"/>
                <a:sym typeface="Roboto"/>
              </a:rPr>
              <a:t>BREAK</a:t>
            </a:r>
            <a:endParaRPr sz="600">
              <a:solidFill>
                <a:srgbClr val="3C4043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grpSp>
        <p:nvGrpSpPr>
          <p:cNvPr id="156" name="Google Shape;156;p26"/>
          <p:cNvGrpSpPr/>
          <p:nvPr/>
        </p:nvGrpSpPr>
        <p:grpSpPr>
          <a:xfrm>
            <a:off x="1108450" y="4140150"/>
            <a:ext cx="514500" cy="514500"/>
            <a:chOff x="3369025" y="2121475"/>
            <a:chExt cx="514500" cy="514500"/>
          </a:xfrm>
        </p:grpSpPr>
        <p:sp>
          <p:nvSpPr>
            <p:cNvPr id="157" name="Google Shape;157;p26"/>
            <p:cNvSpPr/>
            <p:nvPr/>
          </p:nvSpPr>
          <p:spPr>
            <a:xfrm>
              <a:off x="3369025" y="2121475"/>
              <a:ext cx="514500" cy="514500"/>
            </a:xfrm>
            <a:prstGeom prst="ellipse">
              <a:avLst/>
            </a:prstGeom>
            <a:solidFill>
              <a:srgbClr val="FFFFFF"/>
            </a:solidFill>
            <a:ln cap="flat" cmpd="sng" w="19050">
              <a:solidFill>
                <a:srgbClr val="00B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26"/>
            <p:cNvSpPr txBox="1"/>
            <p:nvPr/>
          </p:nvSpPr>
          <p:spPr>
            <a:xfrm>
              <a:off x="3369025" y="2231575"/>
              <a:ext cx="514500" cy="29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rgbClr val="00BFFF"/>
                  </a:solidFill>
                  <a:latin typeface="Roboto"/>
                  <a:ea typeface="Roboto"/>
                  <a:cs typeface="Roboto"/>
                  <a:sym typeface="Roboto"/>
                </a:rPr>
                <a:t>45</a:t>
              </a:r>
              <a:r>
                <a:rPr b="1" lang="en" sz="800">
                  <a:solidFill>
                    <a:srgbClr val="00BFFF"/>
                  </a:solidFill>
                  <a:latin typeface="Roboto"/>
                  <a:ea typeface="Roboto"/>
                  <a:cs typeface="Roboto"/>
                  <a:sym typeface="Roboto"/>
                </a:rPr>
                <a:t> min</a:t>
              </a:r>
              <a:endParaRPr sz="600">
                <a:solidFill>
                  <a:srgbClr val="3C4043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159" name="Google Shape;159;p26"/>
          <p:cNvGrpSpPr/>
          <p:nvPr/>
        </p:nvGrpSpPr>
        <p:grpSpPr>
          <a:xfrm>
            <a:off x="3200000" y="4108050"/>
            <a:ext cx="514500" cy="514500"/>
            <a:chOff x="2025700" y="2121475"/>
            <a:chExt cx="514500" cy="514500"/>
          </a:xfrm>
        </p:grpSpPr>
        <p:sp>
          <p:nvSpPr>
            <p:cNvPr id="160" name="Google Shape;160;p26"/>
            <p:cNvSpPr/>
            <p:nvPr/>
          </p:nvSpPr>
          <p:spPr>
            <a:xfrm>
              <a:off x="2025700" y="2121475"/>
              <a:ext cx="514500" cy="514500"/>
            </a:xfrm>
            <a:prstGeom prst="ellipse">
              <a:avLst/>
            </a:prstGeom>
            <a:solidFill>
              <a:srgbClr val="FFFFFF"/>
            </a:solidFill>
            <a:ln cap="flat" cmpd="sng" w="19050">
              <a:solidFill>
                <a:srgbClr val="00B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26"/>
            <p:cNvSpPr txBox="1"/>
            <p:nvPr/>
          </p:nvSpPr>
          <p:spPr>
            <a:xfrm>
              <a:off x="2025700" y="2231575"/>
              <a:ext cx="514500" cy="29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rgbClr val="00BFFF"/>
                  </a:solidFill>
                  <a:latin typeface="Roboto"/>
                  <a:ea typeface="Roboto"/>
                  <a:cs typeface="Roboto"/>
                  <a:sym typeface="Roboto"/>
                </a:rPr>
                <a:t>80</a:t>
              </a:r>
              <a:r>
                <a:rPr b="1" lang="en" sz="800">
                  <a:solidFill>
                    <a:srgbClr val="00BFFF"/>
                  </a:solidFill>
                  <a:latin typeface="Roboto"/>
                  <a:ea typeface="Roboto"/>
                  <a:cs typeface="Roboto"/>
                  <a:sym typeface="Roboto"/>
                </a:rPr>
                <a:t> min</a:t>
              </a:r>
              <a:endParaRPr sz="600">
                <a:solidFill>
                  <a:srgbClr val="3C4043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162" name="Google Shape;162;p26"/>
          <p:cNvGrpSpPr/>
          <p:nvPr/>
        </p:nvGrpSpPr>
        <p:grpSpPr>
          <a:xfrm>
            <a:off x="5527950" y="4075950"/>
            <a:ext cx="514500" cy="514500"/>
            <a:chOff x="3369025" y="2121475"/>
            <a:chExt cx="514500" cy="514500"/>
          </a:xfrm>
        </p:grpSpPr>
        <p:sp>
          <p:nvSpPr>
            <p:cNvPr id="163" name="Google Shape;163;p26"/>
            <p:cNvSpPr/>
            <p:nvPr/>
          </p:nvSpPr>
          <p:spPr>
            <a:xfrm>
              <a:off x="3369025" y="2121475"/>
              <a:ext cx="514500" cy="514500"/>
            </a:xfrm>
            <a:prstGeom prst="ellipse">
              <a:avLst/>
            </a:prstGeom>
            <a:solidFill>
              <a:srgbClr val="FFFFFF"/>
            </a:solidFill>
            <a:ln cap="flat" cmpd="sng" w="19050">
              <a:solidFill>
                <a:srgbClr val="00B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26"/>
            <p:cNvSpPr txBox="1"/>
            <p:nvPr/>
          </p:nvSpPr>
          <p:spPr>
            <a:xfrm>
              <a:off x="3369025" y="2231575"/>
              <a:ext cx="514500" cy="29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rgbClr val="00BFFF"/>
                  </a:solidFill>
                  <a:latin typeface="Roboto"/>
                  <a:ea typeface="Roboto"/>
                  <a:cs typeface="Roboto"/>
                  <a:sym typeface="Roboto"/>
                </a:rPr>
                <a:t>60 min</a:t>
              </a:r>
              <a:endParaRPr sz="600">
                <a:solidFill>
                  <a:srgbClr val="3C4043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165" name="Google Shape;165;p26"/>
          <p:cNvGrpSpPr/>
          <p:nvPr/>
        </p:nvGrpSpPr>
        <p:grpSpPr>
          <a:xfrm>
            <a:off x="6978663" y="4075950"/>
            <a:ext cx="514500" cy="514500"/>
            <a:chOff x="3369025" y="2121475"/>
            <a:chExt cx="514500" cy="514500"/>
          </a:xfrm>
        </p:grpSpPr>
        <p:sp>
          <p:nvSpPr>
            <p:cNvPr id="166" name="Google Shape;166;p26"/>
            <p:cNvSpPr/>
            <p:nvPr/>
          </p:nvSpPr>
          <p:spPr>
            <a:xfrm>
              <a:off x="3369025" y="2121475"/>
              <a:ext cx="514500" cy="514500"/>
            </a:xfrm>
            <a:prstGeom prst="ellipse">
              <a:avLst/>
            </a:prstGeom>
            <a:solidFill>
              <a:srgbClr val="FFFFFF"/>
            </a:solidFill>
            <a:ln cap="flat" cmpd="sng" w="19050">
              <a:solidFill>
                <a:srgbClr val="00B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6"/>
            <p:cNvSpPr txBox="1"/>
            <p:nvPr/>
          </p:nvSpPr>
          <p:spPr>
            <a:xfrm>
              <a:off x="3369025" y="2231575"/>
              <a:ext cx="514500" cy="29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rgbClr val="00BFFF"/>
                  </a:solidFill>
                  <a:latin typeface="Roboto"/>
                  <a:ea typeface="Roboto"/>
                  <a:cs typeface="Roboto"/>
                  <a:sym typeface="Roboto"/>
                </a:rPr>
                <a:t>4</a:t>
              </a:r>
              <a:r>
                <a:rPr b="1" lang="en" sz="800">
                  <a:solidFill>
                    <a:srgbClr val="00BFFF"/>
                  </a:solidFill>
                  <a:latin typeface="Roboto"/>
                  <a:ea typeface="Roboto"/>
                  <a:cs typeface="Roboto"/>
                  <a:sym typeface="Roboto"/>
                </a:rPr>
                <a:t>0 min</a:t>
              </a:r>
              <a:endParaRPr sz="600">
                <a:solidFill>
                  <a:srgbClr val="3C4043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7"/>
          <p:cNvSpPr txBox="1"/>
          <p:nvPr>
            <p:ph idx="1" type="subTitle"/>
          </p:nvPr>
        </p:nvSpPr>
        <p:spPr>
          <a:xfrm>
            <a:off x="311700" y="278775"/>
            <a:ext cx="3183600" cy="3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Start-up Finance</a:t>
            </a:r>
            <a:endParaRPr/>
          </a:p>
        </p:txBody>
      </p:sp>
      <p:sp>
        <p:nvSpPr>
          <p:cNvPr id="173" name="Google Shape;173;p27"/>
          <p:cNvSpPr txBox="1"/>
          <p:nvPr>
            <p:ph idx="3" type="body"/>
          </p:nvPr>
        </p:nvSpPr>
        <p:spPr>
          <a:xfrm>
            <a:off x="311700" y="978300"/>
            <a:ext cx="34338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3 Modules on finance!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Get up to speed on: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Financial administration &gt; Module 5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Financial models &gt; Module 6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Financial planning &gt; Module 11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Investments &gt; Module 11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/>
          </a:p>
        </p:txBody>
      </p:sp>
      <p:sp>
        <p:nvSpPr>
          <p:cNvPr id="174" name="Google Shape;174;p27"/>
          <p:cNvSpPr/>
          <p:nvPr/>
        </p:nvSpPr>
        <p:spPr>
          <a:xfrm>
            <a:off x="6089875" y="3165149"/>
            <a:ext cx="2223300" cy="1432800"/>
          </a:xfrm>
          <a:prstGeom prst="roundRect">
            <a:avLst>
              <a:gd fmla="val 16667" name="adj"/>
            </a:avLst>
          </a:prstGeom>
          <a:solidFill>
            <a:srgbClr val="47E6BD">
              <a:alpha val="59200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 Light"/>
                <a:ea typeface="Roboto Light"/>
                <a:cs typeface="Roboto Light"/>
                <a:sym typeface="Roboto Light"/>
              </a:rPr>
              <a:t>Gain the confidence and knowledge to talk about the finances of your startup!</a:t>
            </a:r>
            <a:endParaRPr sz="1500"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8"/>
          <p:cNvPicPr preferRelativeResize="0"/>
          <p:nvPr/>
        </p:nvPicPr>
        <p:blipFill rotWithShape="1">
          <a:blip r:embed="rId3">
            <a:alphaModFix/>
          </a:blip>
          <a:srcRect b="25089" l="0" r="0" t="37411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8"/>
          <p:cNvSpPr/>
          <p:nvPr/>
        </p:nvSpPr>
        <p:spPr>
          <a:xfrm>
            <a:off x="0" y="1366250"/>
            <a:ext cx="6791100" cy="2742900"/>
          </a:xfrm>
          <a:prstGeom prst="rect">
            <a:avLst/>
          </a:prstGeom>
          <a:solidFill>
            <a:srgbClr val="00D4A1">
              <a:alpha val="664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8"/>
          <p:cNvSpPr txBox="1"/>
          <p:nvPr>
            <p:ph idx="4294967295" type="ctrTitle"/>
          </p:nvPr>
        </p:nvSpPr>
        <p:spPr>
          <a:xfrm>
            <a:off x="657325" y="1663700"/>
            <a:ext cx="6133800" cy="1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ENERGIZER</a:t>
            </a:r>
            <a:b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b="1"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Finance Lingo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9"/>
          <p:cNvSpPr txBox="1"/>
          <p:nvPr/>
        </p:nvSpPr>
        <p:spPr>
          <a:xfrm>
            <a:off x="311700" y="828950"/>
            <a:ext cx="8235600" cy="3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AutoNum type="arabicPeriod"/>
            </a:pPr>
            <a:r>
              <a:rPr b="1"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What is the difference between turnover and revenues? </a:t>
            </a:r>
            <a:endParaRPr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AutoNum type="alphaLcPeriod"/>
            </a:pPr>
            <a:r>
              <a:rPr lang="en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  <a:t>Turnover is the total amount of sales a business generates, revenues are the profit a  business makes after subtracting costs.</a:t>
            </a:r>
            <a:endParaRPr>
              <a:solidFill>
                <a:srgbClr val="4343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AutoNum type="alphaLcPeriod"/>
            </a:pPr>
            <a:r>
              <a:rPr lang="en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  <a:t>There is no difference.</a:t>
            </a:r>
            <a:endParaRPr>
              <a:solidFill>
                <a:srgbClr val="4343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AutoNum type="arabicPeriod" startAt="2"/>
            </a:pPr>
            <a:r>
              <a:rPr b="1"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Are both statements below about interest rates correct?</a:t>
            </a:r>
            <a:endParaRPr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Char char="-"/>
            </a:pPr>
            <a:r>
              <a:rPr lang="en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  <a:t>An interest rate is how much </a:t>
            </a:r>
            <a:r>
              <a:rPr lang="en">
                <a:solidFill>
                  <a:srgbClr val="434343"/>
                </a:solidFill>
                <a:uFill>
                  <a:noFill/>
                </a:uFill>
                <a:latin typeface="Roboto Light"/>
                <a:ea typeface="Roboto Light"/>
                <a:cs typeface="Roboto Light"/>
                <a:sym typeface="Roboto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interest</a:t>
            </a:r>
            <a:r>
              <a:rPr lang="en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  <a:t> is paid by borrowers for the money that they borrow. It is usually a </a:t>
            </a:r>
            <a:r>
              <a:rPr lang="en">
                <a:solidFill>
                  <a:srgbClr val="434343"/>
                </a:solidFill>
                <a:uFill>
                  <a:noFill/>
                </a:uFill>
                <a:latin typeface="Roboto Light"/>
                <a:ea typeface="Roboto Light"/>
                <a:cs typeface="Roboto Light"/>
                <a:sym typeface="Roboto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percentage</a:t>
            </a:r>
            <a:r>
              <a:rPr lang="en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  <a:t> of the sum borrowed. So, a simple 10% interest means that if one borrows $200, one pays back $220.</a:t>
            </a:r>
            <a:endParaRPr>
              <a:solidFill>
                <a:srgbClr val="4343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Char char="-"/>
            </a:pPr>
            <a:r>
              <a:rPr lang="en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  <a:t>A loan that is </a:t>
            </a:r>
            <a:r>
              <a:rPr lang="en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  <a:t>considered</a:t>
            </a:r>
            <a:r>
              <a:rPr lang="en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  <a:t> low risk by the lender will have a higher interest rate. A loan that is considered high risk will have a lower interest rate.</a:t>
            </a:r>
            <a:endParaRPr>
              <a:solidFill>
                <a:srgbClr val="4343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AutoNum type="alphaLcPeriod"/>
            </a:pPr>
            <a:r>
              <a:rPr lang="en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  <a:t>Both are correct</a:t>
            </a:r>
            <a:endParaRPr>
              <a:solidFill>
                <a:srgbClr val="4343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AutoNum type="alphaLcPeriod"/>
            </a:pPr>
            <a:r>
              <a:rPr lang="en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  <a:t>Only 1 statement is correct. </a:t>
            </a:r>
            <a:endParaRPr>
              <a:solidFill>
                <a:srgbClr val="4343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3. In general, is Venture Capital an equity or a debt investment?  </a:t>
            </a:r>
            <a:endParaRPr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AutoNum type="alphaLcPeriod"/>
            </a:pPr>
            <a:r>
              <a:rPr lang="en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  <a:t>Equity</a:t>
            </a:r>
            <a:endParaRPr>
              <a:solidFill>
                <a:srgbClr val="4343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AutoNum type="alphaLcPeriod"/>
            </a:pPr>
            <a:r>
              <a:rPr lang="en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  <a:t>Debt</a:t>
            </a:r>
            <a:endParaRPr>
              <a:solidFill>
                <a:srgbClr val="434343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87" name="Google Shape;187;p29"/>
          <p:cNvSpPr txBox="1"/>
          <p:nvPr>
            <p:ph idx="1" type="subTitle"/>
          </p:nvPr>
        </p:nvSpPr>
        <p:spPr>
          <a:xfrm>
            <a:off x="311700" y="278775"/>
            <a:ext cx="3183600" cy="3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Quiz!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 txBox="1"/>
          <p:nvPr>
            <p:ph idx="1" type="subTitle"/>
          </p:nvPr>
        </p:nvSpPr>
        <p:spPr>
          <a:xfrm>
            <a:off x="311700" y="278775"/>
            <a:ext cx="3183600" cy="3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Quiz!</a:t>
            </a:r>
            <a:endParaRPr/>
          </a:p>
        </p:txBody>
      </p:sp>
      <p:sp>
        <p:nvSpPr>
          <p:cNvPr id="193" name="Google Shape;193;p30"/>
          <p:cNvSpPr txBox="1"/>
          <p:nvPr/>
        </p:nvSpPr>
        <p:spPr>
          <a:xfrm>
            <a:off x="311700" y="869500"/>
            <a:ext cx="82356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3434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4. A balance sheet is the financial statement of a </a:t>
            </a:r>
            <a:r>
              <a:rPr b="1" lang="en" u="sng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business</a:t>
            </a:r>
            <a:r>
              <a:rPr b="1" lang="en" sz="1100">
                <a:solidFill>
                  <a:srgbClr val="434343"/>
                </a:solidFill>
              </a:rPr>
              <a:t> </a:t>
            </a:r>
            <a:r>
              <a:rPr b="1" lang="en">
                <a:solidFill>
                  <a:srgbClr val="43434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which includes assets, liabilities and equity at a point in time. True or false: for the balance sheet to be correct, liabilities &amp; assets should be equal to each other.</a:t>
            </a:r>
            <a:endParaRPr b="1">
              <a:solidFill>
                <a:srgbClr val="4343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AutoNum type="alphaLcPeriod"/>
            </a:pPr>
            <a:r>
              <a:rPr lang="en">
                <a:solidFill>
                  <a:srgbClr val="434343"/>
                </a:solidFill>
                <a:highlight>
                  <a:srgbClr val="FFFFFF"/>
                </a:highlight>
                <a:latin typeface="Roboto Light"/>
                <a:ea typeface="Roboto Light"/>
                <a:cs typeface="Roboto Light"/>
                <a:sym typeface="Roboto Light"/>
              </a:rPr>
              <a:t>True</a:t>
            </a:r>
            <a:endParaRPr>
              <a:solidFill>
                <a:srgbClr val="434343"/>
              </a:solidFill>
              <a:highlight>
                <a:srgbClr val="FFFFFF"/>
              </a:highlight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AutoNum type="alphaLcPeriod"/>
            </a:pPr>
            <a:r>
              <a:rPr lang="en">
                <a:solidFill>
                  <a:srgbClr val="434343"/>
                </a:solidFill>
                <a:highlight>
                  <a:srgbClr val="FFFFFF"/>
                </a:highlight>
                <a:latin typeface="Roboto Light"/>
                <a:ea typeface="Roboto Light"/>
                <a:cs typeface="Roboto Light"/>
                <a:sym typeface="Roboto Light"/>
              </a:rPr>
              <a:t>False</a:t>
            </a:r>
            <a:endParaRPr>
              <a:solidFill>
                <a:srgbClr val="434343"/>
              </a:solidFill>
              <a:highlight>
                <a:srgbClr val="FFFFFF"/>
              </a:highlight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  <a:highlight>
                <a:srgbClr val="FFFFFF"/>
              </a:highlight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3434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5. Which of the following statements about the concept of profit is incorrect?</a:t>
            </a:r>
            <a:endParaRPr b="1">
              <a:solidFill>
                <a:srgbClr val="4343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AutoNum type="alphaLcPeriod"/>
            </a:pPr>
            <a:r>
              <a:rPr lang="en">
                <a:solidFill>
                  <a:srgbClr val="434343"/>
                </a:solidFill>
                <a:highlight>
                  <a:srgbClr val="FFFFFF"/>
                </a:highlight>
                <a:latin typeface="Roboto Light"/>
                <a:ea typeface="Roboto Light"/>
                <a:cs typeface="Roboto Light"/>
                <a:sym typeface="Roboto Light"/>
              </a:rPr>
              <a:t>Profit is calculated as total </a:t>
            </a:r>
            <a:r>
              <a:rPr lang="en">
                <a:solidFill>
                  <a:srgbClr val="434343"/>
                </a:solidFill>
                <a:highlight>
                  <a:srgbClr val="FFFFFF"/>
                </a:highlight>
                <a:uFill>
                  <a:noFill/>
                </a:uFill>
                <a:latin typeface="Roboto Light"/>
                <a:ea typeface="Roboto Light"/>
                <a:cs typeface="Roboto Light"/>
                <a:sym typeface="Roboto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revenue</a:t>
            </a:r>
            <a:r>
              <a:rPr lang="en">
                <a:solidFill>
                  <a:srgbClr val="434343"/>
                </a:solidFill>
                <a:highlight>
                  <a:srgbClr val="FFFFFF"/>
                </a:highlight>
                <a:latin typeface="Roboto Light"/>
                <a:ea typeface="Roboto Light"/>
                <a:cs typeface="Roboto Light"/>
                <a:sym typeface="Roboto Light"/>
              </a:rPr>
              <a:t> minus total expenses</a:t>
            </a:r>
            <a:endParaRPr>
              <a:solidFill>
                <a:srgbClr val="434343"/>
              </a:solidFill>
              <a:highlight>
                <a:srgbClr val="FFFFFF"/>
              </a:highlight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AutoNum type="alphaLcPeriod"/>
            </a:pPr>
            <a:r>
              <a:rPr lang="en">
                <a:solidFill>
                  <a:srgbClr val="434343"/>
                </a:solidFill>
                <a:highlight>
                  <a:srgbClr val="FFFFFF"/>
                </a:highlight>
                <a:latin typeface="Roboto Light"/>
                <a:ea typeface="Roboto Light"/>
                <a:cs typeface="Roboto Light"/>
                <a:sym typeface="Roboto Light"/>
              </a:rPr>
              <a:t>Profits earned are reinvested back into the business, and are not funneled back to business owners.</a:t>
            </a:r>
            <a:endParaRPr>
              <a:solidFill>
                <a:srgbClr val="434343"/>
              </a:solidFill>
              <a:highlight>
                <a:srgbClr val="FFFFFF"/>
              </a:highlight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  <a:highlight>
                <a:srgbClr val="FFFFFF"/>
              </a:highlight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3434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6. </a:t>
            </a:r>
            <a:r>
              <a:rPr b="1"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Fixed costs are costs that do not change with varying output. Which of the following choices shows examples of fixed costs?</a:t>
            </a:r>
            <a:endParaRPr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AutoNum type="alphaLcPeriod"/>
            </a:pPr>
            <a:r>
              <a:rPr lang="en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  <a:t>Commision, raw material inputs.  </a:t>
            </a:r>
            <a:endParaRPr>
              <a:solidFill>
                <a:srgbClr val="434343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AutoNum type="alphaLcPeriod"/>
            </a:pPr>
            <a:r>
              <a:rPr lang="en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rPr>
              <a:t>Rental payments, insurance, machinery.</a:t>
            </a:r>
            <a:endParaRPr>
              <a:solidFill>
                <a:srgbClr val="434343"/>
              </a:solidFill>
              <a:highlight>
                <a:srgbClr val="FFFFFF"/>
              </a:highlight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1"/>
          <p:cNvSpPr/>
          <p:nvPr/>
        </p:nvSpPr>
        <p:spPr>
          <a:xfrm>
            <a:off x="0" y="1366250"/>
            <a:ext cx="6639000" cy="2742900"/>
          </a:xfrm>
          <a:prstGeom prst="rect">
            <a:avLst/>
          </a:prstGeom>
          <a:solidFill>
            <a:srgbClr val="02B1F2">
              <a:alpha val="7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31"/>
          <p:cNvSpPr txBox="1"/>
          <p:nvPr>
            <p:ph type="ctrTitle"/>
          </p:nvPr>
        </p:nvSpPr>
        <p:spPr>
          <a:xfrm>
            <a:off x="657300" y="1663700"/>
            <a:ext cx="5336700" cy="1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GROUP DISCUSSION</a:t>
            </a:r>
            <a:endParaRPr b="1"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sz="12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Are you in control of your finance?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2"/>
          <p:cNvSpPr/>
          <p:nvPr/>
        </p:nvSpPr>
        <p:spPr>
          <a:xfrm>
            <a:off x="0" y="1366250"/>
            <a:ext cx="6639000" cy="2742900"/>
          </a:xfrm>
          <a:prstGeom prst="rect">
            <a:avLst/>
          </a:prstGeom>
          <a:solidFill>
            <a:srgbClr val="02B1F2">
              <a:alpha val="7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32"/>
          <p:cNvSpPr txBox="1"/>
          <p:nvPr>
            <p:ph idx="4294967295" type="ctrTitle"/>
          </p:nvPr>
        </p:nvSpPr>
        <p:spPr>
          <a:xfrm>
            <a:off x="657325" y="1663700"/>
            <a:ext cx="5981700" cy="1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GROUP DISCUSSION</a:t>
            </a:r>
            <a:endParaRPr b="1" sz="14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sz="14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-"/>
            </a:pPr>
            <a:r>
              <a:rPr lang="en" sz="1400">
                <a:solidFill>
                  <a:srgbClr val="FFFFFF"/>
                </a:solidFill>
              </a:rPr>
              <a:t>What is your average monthly turnover?</a:t>
            </a:r>
            <a:endParaRPr sz="1400">
              <a:solidFill>
                <a:srgbClr val="FFFFFF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-"/>
            </a:pPr>
            <a:r>
              <a:rPr lang="en" sz="1400">
                <a:solidFill>
                  <a:srgbClr val="FFFFFF"/>
                </a:solidFill>
              </a:rPr>
              <a:t>Do you know the margins on your products or services?</a:t>
            </a:r>
            <a:endParaRPr sz="1400">
              <a:solidFill>
                <a:srgbClr val="FFFFFF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-"/>
            </a:pPr>
            <a:r>
              <a:rPr lang="en" sz="1400">
                <a:solidFill>
                  <a:srgbClr val="FFFFFF"/>
                </a:solidFill>
              </a:rPr>
              <a:t>Can you name your fixed and variable costs? </a:t>
            </a:r>
            <a:endParaRPr sz="1400">
              <a:solidFill>
                <a:srgbClr val="FFFFFF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-"/>
            </a:pPr>
            <a:r>
              <a:rPr lang="en" sz="1400">
                <a:solidFill>
                  <a:srgbClr val="FFFFFF"/>
                </a:solidFill>
              </a:rPr>
              <a:t>Do you have an annual budget?</a:t>
            </a:r>
            <a:endParaRPr sz="1400">
              <a:solidFill>
                <a:srgbClr val="FFFFFF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-"/>
            </a:pPr>
            <a:r>
              <a:rPr lang="en" sz="1400">
                <a:solidFill>
                  <a:srgbClr val="FFFFFF"/>
                </a:solidFill>
              </a:rPr>
              <a:t>Do you keep a daily ledger?</a:t>
            </a:r>
            <a:endParaRPr sz="1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ARE YOU IN CONTROL? </a:t>
            </a:r>
            <a:endParaRPr b="1" sz="1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33"/>
          <p:cNvPicPr preferRelativeResize="0"/>
          <p:nvPr/>
        </p:nvPicPr>
        <p:blipFill rotWithShape="1">
          <a:blip r:embed="rId3">
            <a:alphaModFix/>
          </a:blip>
          <a:srcRect b="15618" l="0" r="0" t="0"/>
          <a:stretch/>
        </p:blipFill>
        <p:spPr>
          <a:xfrm>
            <a:off x="0" y="0"/>
            <a:ext cx="9143999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3"/>
          <p:cNvSpPr/>
          <p:nvPr/>
        </p:nvSpPr>
        <p:spPr>
          <a:xfrm>
            <a:off x="0" y="1366250"/>
            <a:ext cx="6639000" cy="2742900"/>
          </a:xfrm>
          <a:prstGeom prst="rect">
            <a:avLst/>
          </a:prstGeom>
          <a:solidFill>
            <a:srgbClr val="02B1F2">
              <a:alpha val="7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33"/>
          <p:cNvSpPr txBox="1"/>
          <p:nvPr>
            <p:ph idx="4294967295" type="ctrTitle"/>
          </p:nvPr>
        </p:nvSpPr>
        <p:spPr>
          <a:xfrm>
            <a:off x="657325" y="1663700"/>
            <a:ext cx="5981700" cy="1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PRESENTATION</a:t>
            </a:r>
            <a:endParaRPr b="1"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sz="12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Financial Administration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From daily ledgers to annual accounts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34"/>
          <p:cNvPicPr preferRelativeResize="0"/>
          <p:nvPr/>
        </p:nvPicPr>
        <p:blipFill rotWithShape="1">
          <a:blip r:embed="rId3">
            <a:alphaModFix/>
          </a:blip>
          <a:srcRect b="4443" l="0" r="47385" t="0"/>
          <a:stretch/>
        </p:blipFill>
        <p:spPr>
          <a:xfrm>
            <a:off x="152400" y="278775"/>
            <a:ext cx="3811332" cy="462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4"/>
          <p:cNvSpPr txBox="1"/>
          <p:nvPr/>
        </p:nvSpPr>
        <p:spPr>
          <a:xfrm>
            <a:off x="4750300" y="1176900"/>
            <a:ext cx="3490500" cy="24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393939"/>
                </a:solidFill>
                <a:latin typeface="Roboto"/>
                <a:ea typeface="Roboto"/>
                <a:cs typeface="Roboto"/>
                <a:sym typeface="Roboto"/>
              </a:rPr>
              <a:t>Financial administration</a:t>
            </a:r>
            <a:r>
              <a:rPr lang="en" sz="2100">
                <a:solidFill>
                  <a:srgbClr val="393939"/>
                </a:solidFill>
                <a:latin typeface="Roboto Light"/>
                <a:ea typeface="Roboto Light"/>
                <a:cs typeface="Roboto Light"/>
                <a:sym typeface="Roboto Light"/>
              </a:rPr>
              <a:t> is the sum of processes, people and structures to record and manage the financials of a business.</a:t>
            </a:r>
            <a:r>
              <a:rPr i="1" lang="en" sz="2100">
                <a:solidFill>
                  <a:srgbClr val="393939"/>
                </a:solidFill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endParaRPr sz="1100">
              <a:solidFill>
                <a:srgbClr val="393939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35"/>
          <p:cNvPicPr preferRelativeResize="0"/>
          <p:nvPr/>
        </p:nvPicPr>
        <p:blipFill rotWithShape="1">
          <a:blip r:embed="rId3">
            <a:alphaModFix/>
          </a:blip>
          <a:srcRect b="12489" l="20261" r="0" t="20323"/>
          <a:stretch/>
        </p:blipFill>
        <p:spPr>
          <a:xfrm>
            <a:off x="-150" y="0"/>
            <a:ext cx="9144004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5"/>
          <p:cNvSpPr/>
          <p:nvPr/>
        </p:nvSpPr>
        <p:spPr>
          <a:xfrm>
            <a:off x="0" y="1366250"/>
            <a:ext cx="6639000" cy="2742900"/>
          </a:xfrm>
          <a:prstGeom prst="rect">
            <a:avLst/>
          </a:prstGeom>
          <a:solidFill>
            <a:srgbClr val="02B1F2">
              <a:alpha val="7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35"/>
          <p:cNvSpPr txBox="1"/>
          <p:nvPr>
            <p:ph idx="4294967295" type="ctrTitle"/>
          </p:nvPr>
        </p:nvSpPr>
        <p:spPr>
          <a:xfrm>
            <a:off x="657325" y="1663700"/>
            <a:ext cx="5981700" cy="1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GROUP DISCUSSION</a:t>
            </a:r>
            <a:endParaRPr b="1"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sz="12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What is a good financial administration? </a:t>
            </a:r>
            <a:endParaRPr b="1" sz="2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What do you need to have? </a:t>
            </a:r>
            <a:endParaRPr sz="2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36"/>
          <p:cNvPicPr preferRelativeResize="0"/>
          <p:nvPr/>
        </p:nvPicPr>
        <p:blipFill rotWithShape="1">
          <a:blip r:embed="rId3">
            <a:alphaModFix/>
          </a:blip>
          <a:srcRect b="2533" l="2270" r="1944" t="1873"/>
          <a:stretch/>
        </p:blipFill>
        <p:spPr>
          <a:xfrm rot="-5400000">
            <a:off x="3267425" y="602100"/>
            <a:ext cx="4303076" cy="457602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6"/>
          <p:cNvSpPr txBox="1"/>
          <p:nvPr/>
        </p:nvSpPr>
        <p:spPr>
          <a:xfrm>
            <a:off x="7062475" y="1871700"/>
            <a:ext cx="1586700" cy="4041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47E6B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7E6BD"/>
                </a:solidFill>
                <a:latin typeface="Roboto"/>
                <a:ea typeface="Roboto"/>
                <a:cs typeface="Roboto"/>
                <a:sym typeface="Roboto"/>
              </a:rPr>
              <a:t>MOBILE MONEY</a:t>
            </a:r>
            <a:endParaRPr b="1" sz="1200">
              <a:solidFill>
                <a:srgbClr val="47E6B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86D5A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4" name="Google Shape;234;p36"/>
          <p:cNvSpPr txBox="1"/>
          <p:nvPr/>
        </p:nvSpPr>
        <p:spPr>
          <a:xfrm>
            <a:off x="2077350" y="3084913"/>
            <a:ext cx="1586700" cy="4041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47E6B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7E6BD"/>
                </a:solidFill>
                <a:latin typeface="Roboto"/>
                <a:ea typeface="Roboto"/>
                <a:cs typeface="Roboto"/>
                <a:sym typeface="Roboto"/>
              </a:rPr>
              <a:t>CUSTOMERS</a:t>
            </a:r>
            <a:endParaRPr b="1" sz="1200">
              <a:solidFill>
                <a:srgbClr val="47E6B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86D5A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5" name="Google Shape;235;p36"/>
          <p:cNvSpPr txBox="1"/>
          <p:nvPr/>
        </p:nvSpPr>
        <p:spPr>
          <a:xfrm>
            <a:off x="2745625" y="1079100"/>
            <a:ext cx="1586700" cy="4041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47E6B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7E6BD"/>
                </a:solidFill>
                <a:latin typeface="Roboto"/>
                <a:ea typeface="Roboto"/>
                <a:cs typeface="Roboto"/>
                <a:sym typeface="Roboto"/>
              </a:rPr>
              <a:t>INVOICES</a:t>
            </a:r>
            <a:endParaRPr b="1" sz="1200">
              <a:solidFill>
                <a:srgbClr val="47E6B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86D5A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6" name="Google Shape;236;p36"/>
          <p:cNvSpPr txBox="1"/>
          <p:nvPr/>
        </p:nvSpPr>
        <p:spPr>
          <a:xfrm>
            <a:off x="3010450" y="4637550"/>
            <a:ext cx="1586700" cy="4041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47E6B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7E6BD"/>
                </a:solidFill>
                <a:latin typeface="Roboto"/>
                <a:ea typeface="Roboto"/>
                <a:cs typeface="Roboto"/>
                <a:sym typeface="Roboto"/>
              </a:rPr>
              <a:t>RECEIPTS</a:t>
            </a:r>
            <a:endParaRPr b="1" sz="1200">
              <a:solidFill>
                <a:srgbClr val="47E6B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86D5A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7" name="Google Shape;237;p36"/>
          <p:cNvSpPr txBox="1"/>
          <p:nvPr/>
        </p:nvSpPr>
        <p:spPr>
          <a:xfrm>
            <a:off x="6411125" y="3267838"/>
            <a:ext cx="1586700" cy="4041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47E6B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7E6BD"/>
                </a:solidFill>
                <a:latin typeface="Roboto"/>
                <a:ea typeface="Roboto"/>
                <a:cs typeface="Roboto"/>
                <a:sym typeface="Roboto"/>
              </a:rPr>
              <a:t>SUPPLIERS</a:t>
            </a:r>
            <a:endParaRPr b="1" sz="1200">
              <a:solidFill>
                <a:srgbClr val="47E6B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86D5A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8" name="Google Shape;238;p36"/>
          <p:cNvSpPr txBox="1"/>
          <p:nvPr/>
        </p:nvSpPr>
        <p:spPr>
          <a:xfrm>
            <a:off x="1876300" y="1909175"/>
            <a:ext cx="1586700" cy="4041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47E6B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7E6BD"/>
                </a:solidFill>
                <a:latin typeface="Roboto"/>
                <a:ea typeface="Roboto"/>
                <a:cs typeface="Roboto"/>
                <a:sym typeface="Roboto"/>
              </a:rPr>
              <a:t>TAXES</a:t>
            </a:r>
            <a:endParaRPr b="1" sz="1200">
              <a:solidFill>
                <a:srgbClr val="47E6B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86D5A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9" name="Google Shape;239;p36"/>
          <p:cNvSpPr txBox="1"/>
          <p:nvPr/>
        </p:nvSpPr>
        <p:spPr>
          <a:xfrm>
            <a:off x="1656200" y="3786075"/>
            <a:ext cx="1586700" cy="4041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47E6B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7E6BD"/>
                </a:solidFill>
                <a:latin typeface="Roboto"/>
                <a:ea typeface="Roboto"/>
                <a:cs typeface="Roboto"/>
                <a:sym typeface="Roboto"/>
              </a:rPr>
              <a:t>CASH</a:t>
            </a:r>
            <a:endParaRPr b="1" sz="1200">
              <a:solidFill>
                <a:srgbClr val="47E6B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86D5A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0" name="Google Shape;240;p36"/>
          <p:cNvSpPr txBox="1"/>
          <p:nvPr/>
        </p:nvSpPr>
        <p:spPr>
          <a:xfrm>
            <a:off x="6120275" y="3749950"/>
            <a:ext cx="1586700" cy="4041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47E6B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7E6BD"/>
                </a:solidFill>
                <a:latin typeface="Roboto"/>
                <a:ea typeface="Roboto"/>
                <a:cs typeface="Roboto"/>
                <a:sym typeface="Roboto"/>
              </a:rPr>
              <a:t>SALARIES</a:t>
            </a:r>
            <a:endParaRPr b="1" sz="1200">
              <a:solidFill>
                <a:srgbClr val="47E6B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86D5A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1" name="Google Shape;241;p36"/>
          <p:cNvSpPr txBox="1"/>
          <p:nvPr/>
        </p:nvSpPr>
        <p:spPr>
          <a:xfrm>
            <a:off x="7408675" y="2602825"/>
            <a:ext cx="1586700" cy="4041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47E6B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7E6BD"/>
                </a:solidFill>
                <a:latin typeface="Roboto"/>
                <a:ea typeface="Roboto"/>
                <a:cs typeface="Roboto"/>
                <a:sym typeface="Roboto"/>
              </a:rPr>
              <a:t>RENT</a:t>
            </a:r>
            <a:endParaRPr b="1" sz="1200">
              <a:solidFill>
                <a:srgbClr val="47E6B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86D5A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2" name="Google Shape;242;p36"/>
          <p:cNvSpPr txBox="1"/>
          <p:nvPr/>
        </p:nvSpPr>
        <p:spPr>
          <a:xfrm>
            <a:off x="530800" y="2464050"/>
            <a:ext cx="1586700" cy="4041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47E6B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7E6BD"/>
                </a:solidFill>
                <a:latin typeface="Roboto"/>
                <a:ea typeface="Roboto"/>
                <a:cs typeface="Roboto"/>
                <a:sym typeface="Roboto"/>
              </a:rPr>
              <a:t>BUDGET</a:t>
            </a:r>
            <a:endParaRPr b="1" sz="1200">
              <a:solidFill>
                <a:srgbClr val="47E6B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86D5A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3" name="Google Shape;243;p36"/>
          <p:cNvSpPr txBox="1"/>
          <p:nvPr/>
        </p:nvSpPr>
        <p:spPr>
          <a:xfrm>
            <a:off x="4872150" y="778725"/>
            <a:ext cx="1586700" cy="4041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47E6B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7E6BD"/>
                </a:solidFill>
                <a:latin typeface="Roboto"/>
                <a:ea typeface="Roboto"/>
                <a:cs typeface="Roboto"/>
                <a:sym typeface="Roboto"/>
              </a:rPr>
              <a:t>INPUTS</a:t>
            </a:r>
            <a:endParaRPr b="1" sz="1200">
              <a:solidFill>
                <a:srgbClr val="47E6B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86D5A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4" name="Google Shape;244;p36"/>
          <p:cNvSpPr txBox="1"/>
          <p:nvPr/>
        </p:nvSpPr>
        <p:spPr>
          <a:xfrm>
            <a:off x="4904050" y="1483200"/>
            <a:ext cx="1586700" cy="4041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47E6B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7E6BD"/>
                </a:solidFill>
                <a:latin typeface="Roboto"/>
                <a:ea typeface="Roboto"/>
                <a:cs typeface="Roboto"/>
                <a:sym typeface="Roboto"/>
              </a:rPr>
              <a:t>INVESTMENTS</a:t>
            </a:r>
            <a:endParaRPr b="1" sz="1200">
              <a:solidFill>
                <a:srgbClr val="47E6B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86D5A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5" name="Google Shape;245;p36"/>
          <p:cNvSpPr txBox="1"/>
          <p:nvPr/>
        </p:nvSpPr>
        <p:spPr>
          <a:xfrm>
            <a:off x="619100" y="1142050"/>
            <a:ext cx="1586700" cy="4041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47E6B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7E6BD"/>
                </a:solidFill>
                <a:latin typeface="Roboto"/>
                <a:ea typeface="Roboto"/>
                <a:cs typeface="Roboto"/>
                <a:sym typeface="Roboto"/>
              </a:rPr>
              <a:t>ACCOUNTANT</a:t>
            </a:r>
            <a:endParaRPr b="1" sz="1200">
              <a:solidFill>
                <a:srgbClr val="47E6B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86D5A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6" name="Google Shape;246;p36"/>
          <p:cNvSpPr txBox="1"/>
          <p:nvPr/>
        </p:nvSpPr>
        <p:spPr>
          <a:xfrm>
            <a:off x="289600" y="3050500"/>
            <a:ext cx="1586700" cy="4041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47E6B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7E6BD"/>
                </a:solidFill>
                <a:latin typeface="Roboto"/>
                <a:ea typeface="Roboto"/>
                <a:cs typeface="Roboto"/>
                <a:sym typeface="Roboto"/>
              </a:rPr>
              <a:t>MARGIN</a:t>
            </a:r>
            <a:endParaRPr b="1" sz="1200">
              <a:solidFill>
                <a:srgbClr val="47E6B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86D5A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7" name="Google Shape;247;p36"/>
          <p:cNvSpPr txBox="1"/>
          <p:nvPr/>
        </p:nvSpPr>
        <p:spPr>
          <a:xfrm>
            <a:off x="6903250" y="1247575"/>
            <a:ext cx="1586700" cy="4041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47E6B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7E6BD"/>
                </a:solidFill>
                <a:latin typeface="Roboto"/>
                <a:ea typeface="Roboto"/>
                <a:cs typeface="Roboto"/>
                <a:sym typeface="Roboto"/>
              </a:rPr>
              <a:t>DAILY LEDGER</a:t>
            </a:r>
            <a:endParaRPr b="1" sz="1200">
              <a:solidFill>
                <a:srgbClr val="47E6B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86D5A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8" name="Google Shape;248;p36"/>
          <p:cNvSpPr txBox="1"/>
          <p:nvPr>
            <p:ph idx="1" type="subTitle"/>
          </p:nvPr>
        </p:nvSpPr>
        <p:spPr>
          <a:xfrm>
            <a:off x="311700" y="278775"/>
            <a:ext cx="3183600" cy="3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Connecting the dots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37"/>
          <p:cNvPicPr preferRelativeResize="0"/>
          <p:nvPr/>
        </p:nvPicPr>
        <p:blipFill rotWithShape="1">
          <a:blip r:embed="rId3">
            <a:alphaModFix/>
          </a:blip>
          <a:srcRect b="12489" l="20261" r="0" t="20323"/>
          <a:stretch/>
        </p:blipFill>
        <p:spPr>
          <a:xfrm>
            <a:off x="-150" y="0"/>
            <a:ext cx="9144004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7"/>
          <p:cNvSpPr/>
          <p:nvPr/>
        </p:nvSpPr>
        <p:spPr>
          <a:xfrm>
            <a:off x="0" y="1366250"/>
            <a:ext cx="6639000" cy="2742900"/>
          </a:xfrm>
          <a:prstGeom prst="rect">
            <a:avLst/>
          </a:prstGeom>
          <a:solidFill>
            <a:srgbClr val="02B1F2">
              <a:alpha val="7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37"/>
          <p:cNvSpPr txBox="1"/>
          <p:nvPr>
            <p:ph idx="4294967295" type="ctrTitle"/>
          </p:nvPr>
        </p:nvSpPr>
        <p:spPr>
          <a:xfrm>
            <a:off x="657325" y="1663700"/>
            <a:ext cx="5981700" cy="1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BRAINSTORM	</a:t>
            </a:r>
            <a:endParaRPr b="1"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sz="12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What are some financial activities and actions? </a:t>
            </a:r>
            <a:endParaRPr b="1" sz="2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0125" y="190500"/>
            <a:ext cx="714375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9"/>
          <p:cNvSpPr txBox="1"/>
          <p:nvPr/>
        </p:nvSpPr>
        <p:spPr>
          <a:xfrm>
            <a:off x="7019925" y="4705350"/>
            <a:ext cx="2181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Photo by </a:t>
            </a:r>
            <a:r>
              <a:rPr lang="en" sz="1000">
                <a:solidFill>
                  <a:srgbClr val="FFFFFF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UX Indonesia</a:t>
            </a: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on </a:t>
            </a:r>
            <a:r>
              <a:rPr lang="en" sz="1000">
                <a:solidFill>
                  <a:srgbClr val="FFFFFF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Unsplash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6" name="Google Shape;266;p39"/>
          <p:cNvSpPr txBox="1"/>
          <p:nvPr/>
        </p:nvSpPr>
        <p:spPr>
          <a:xfrm>
            <a:off x="410100" y="816150"/>
            <a:ext cx="8323800" cy="3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1400"/>
              <a:buFont typeface="Roboto Light"/>
              <a:buChar char="➢"/>
            </a:pPr>
            <a:r>
              <a:rPr lang="en">
                <a:solidFill>
                  <a:srgbClr val="393939"/>
                </a:solidFill>
                <a:latin typeface="Roboto Light"/>
                <a:ea typeface="Roboto Light"/>
                <a:cs typeface="Roboto Light"/>
                <a:sym typeface="Roboto Light"/>
              </a:rPr>
              <a:t>Many persons have an interest in your business finance OR perform financial actions.</a:t>
            </a:r>
            <a:endParaRPr>
              <a:solidFill>
                <a:srgbClr val="39393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1400"/>
              <a:buFont typeface="Roboto Light"/>
              <a:buChar char="○"/>
            </a:pPr>
            <a:r>
              <a:rPr lang="en">
                <a:solidFill>
                  <a:srgbClr val="393939"/>
                </a:solidFill>
                <a:latin typeface="Roboto Light"/>
                <a:ea typeface="Roboto Light"/>
                <a:cs typeface="Roboto Light"/>
                <a:sym typeface="Roboto Light"/>
              </a:rPr>
              <a:t>Can be employees, owners, accountant, government, suppliers, but also family. </a:t>
            </a:r>
            <a:endParaRPr>
              <a:solidFill>
                <a:srgbClr val="39393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9393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1400"/>
              <a:buFont typeface="Roboto Light"/>
              <a:buChar char="➢"/>
            </a:pPr>
            <a:r>
              <a:rPr lang="en">
                <a:solidFill>
                  <a:srgbClr val="393939"/>
                </a:solidFill>
                <a:latin typeface="Roboto Light"/>
                <a:ea typeface="Roboto Light"/>
                <a:cs typeface="Roboto Light"/>
                <a:sym typeface="Roboto Light"/>
              </a:rPr>
              <a:t>Different people need different information.</a:t>
            </a:r>
            <a:endParaRPr>
              <a:solidFill>
                <a:srgbClr val="39393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1400"/>
              <a:buFont typeface="Roboto Light"/>
              <a:buChar char="○"/>
            </a:pPr>
            <a:r>
              <a:rPr lang="en">
                <a:solidFill>
                  <a:srgbClr val="393939"/>
                </a:solidFill>
                <a:latin typeface="Roboto Light"/>
                <a:ea typeface="Roboto Light"/>
                <a:cs typeface="Roboto Light"/>
                <a:sym typeface="Roboto Light"/>
              </a:rPr>
              <a:t>Different people have different rights to perform financial actions, like receiving or making payments. </a:t>
            </a:r>
            <a:endParaRPr>
              <a:solidFill>
                <a:srgbClr val="39393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9393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9393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9393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93939"/>
                </a:solidFill>
                <a:latin typeface="Roboto"/>
                <a:ea typeface="Roboto"/>
                <a:cs typeface="Roboto"/>
                <a:sym typeface="Roboto"/>
              </a:rPr>
              <a:t>Decide:</a:t>
            </a:r>
            <a:br>
              <a:rPr b="1" lang="en">
                <a:solidFill>
                  <a:srgbClr val="393939"/>
                </a:solidFill>
                <a:latin typeface="Roboto"/>
                <a:ea typeface="Roboto"/>
                <a:cs typeface="Roboto"/>
                <a:sym typeface="Roboto"/>
              </a:rPr>
            </a:br>
            <a:endParaRPr b="1">
              <a:solidFill>
                <a:srgbClr val="39393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1400"/>
              <a:buFont typeface="Roboto Light"/>
              <a:buChar char="-"/>
            </a:pPr>
            <a:r>
              <a:rPr b="1" lang="en">
                <a:solidFill>
                  <a:srgbClr val="393939"/>
                </a:solidFill>
                <a:latin typeface="Roboto"/>
                <a:ea typeface="Roboto"/>
                <a:cs typeface="Roboto"/>
                <a:sym typeface="Roboto"/>
              </a:rPr>
              <a:t>Who</a:t>
            </a:r>
            <a:r>
              <a:rPr lang="en">
                <a:solidFill>
                  <a:srgbClr val="393939"/>
                </a:solidFill>
                <a:latin typeface="Roboto Light"/>
                <a:ea typeface="Roboto Light"/>
                <a:cs typeface="Roboto Light"/>
                <a:sym typeface="Roboto Light"/>
              </a:rPr>
              <a:t> is a stakeholder in your </a:t>
            </a:r>
            <a:r>
              <a:rPr lang="en">
                <a:solidFill>
                  <a:srgbClr val="393939"/>
                </a:solidFill>
                <a:latin typeface="Roboto Light"/>
                <a:ea typeface="Roboto Light"/>
                <a:cs typeface="Roboto Light"/>
                <a:sym typeface="Roboto Light"/>
              </a:rPr>
              <a:t>finances</a:t>
            </a:r>
            <a:r>
              <a:rPr lang="en">
                <a:solidFill>
                  <a:srgbClr val="393939"/>
                </a:solidFill>
                <a:latin typeface="Roboto Light"/>
                <a:ea typeface="Roboto Light"/>
                <a:cs typeface="Roboto Light"/>
                <a:sym typeface="Roboto Light"/>
              </a:rPr>
              <a:t>?</a:t>
            </a:r>
            <a:endParaRPr>
              <a:solidFill>
                <a:srgbClr val="39393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1400"/>
              <a:buFont typeface="Roboto Light"/>
              <a:buChar char="-"/>
            </a:pPr>
            <a:r>
              <a:rPr b="1" lang="en">
                <a:solidFill>
                  <a:srgbClr val="393939"/>
                </a:solidFill>
                <a:latin typeface="Roboto"/>
                <a:ea typeface="Roboto"/>
                <a:cs typeface="Roboto"/>
                <a:sym typeface="Roboto"/>
              </a:rPr>
              <a:t>Who</a:t>
            </a:r>
            <a:r>
              <a:rPr lang="en">
                <a:solidFill>
                  <a:srgbClr val="393939"/>
                </a:solidFill>
                <a:latin typeface="Roboto Light"/>
                <a:ea typeface="Roboto Light"/>
                <a:cs typeface="Roboto Light"/>
                <a:sym typeface="Roboto Light"/>
              </a:rPr>
              <a:t> needs what information?</a:t>
            </a:r>
            <a:endParaRPr>
              <a:solidFill>
                <a:srgbClr val="39393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1400"/>
              <a:buFont typeface="Roboto Light"/>
              <a:buChar char="-"/>
            </a:pPr>
            <a:r>
              <a:rPr b="1" lang="en">
                <a:solidFill>
                  <a:srgbClr val="393939"/>
                </a:solidFill>
                <a:latin typeface="Roboto"/>
                <a:ea typeface="Roboto"/>
                <a:cs typeface="Roboto"/>
                <a:sym typeface="Roboto"/>
              </a:rPr>
              <a:t>Who</a:t>
            </a:r>
            <a:r>
              <a:rPr lang="en">
                <a:solidFill>
                  <a:srgbClr val="393939"/>
                </a:solidFill>
                <a:latin typeface="Roboto Light"/>
                <a:ea typeface="Roboto Light"/>
                <a:cs typeface="Roboto Light"/>
                <a:sym typeface="Roboto Light"/>
              </a:rPr>
              <a:t> has authority over financial flows (in and out)?</a:t>
            </a:r>
            <a:endParaRPr sz="1900">
              <a:solidFill>
                <a:srgbClr val="393939"/>
              </a:solidFill>
              <a:highlight>
                <a:srgbClr val="FFFFFF"/>
              </a:highlight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6666"/>
              </a:lnSpc>
              <a:spcBef>
                <a:spcPts val="0"/>
              </a:spcBef>
              <a:spcAft>
                <a:spcPts val="1700"/>
              </a:spcAft>
              <a:buNone/>
            </a:pPr>
            <a:r>
              <a:t/>
            </a:r>
            <a:endParaRPr b="1" sz="1700">
              <a:solidFill>
                <a:srgbClr val="595959"/>
              </a:solidFill>
              <a:highlight>
                <a:srgbClr val="FFFFFF"/>
              </a:highlight>
            </a:endParaRPr>
          </a:p>
        </p:txBody>
      </p:sp>
      <p:sp>
        <p:nvSpPr>
          <p:cNvPr id="267" name="Google Shape;267;p39"/>
          <p:cNvSpPr/>
          <p:nvPr/>
        </p:nvSpPr>
        <p:spPr>
          <a:xfrm>
            <a:off x="311700" y="278775"/>
            <a:ext cx="36879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Who</a:t>
            </a:r>
            <a:endParaRPr b="1" sz="1200">
              <a:solidFill>
                <a:srgbClr val="3C40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0"/>
          <p:cNvSpPr txBox="1"/>
          <p:nvPr>
            <p:ph idx="1" type="subTitle"/>
          </p:nvPr>
        </p:nvSpPr>
        <p:spPr>
          <a:xfrm>
            <a:off x="311700" y="278775"/>
            <a:ext cx="3183600" cy="3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Group Exercise</a:t>
            </a:r>
            <a:endParaRPr/>
          </a:p>
        </p:txBody>
      </p:sp>
      <p:sp>
        <p:nvSpPr>
          <p:cNvPr id="273" name="Google Shape;273;p40"/>
          <p:cNvSpPr txBox="1"/>
          <p:nvPr>
            <p:ph idx="3" type="body"/>
          </p:nvPr>
        </p:nvSpPr>
        <p:spPr>
          <a:xfrm>
            <a:off x="311700" y="1387525"/>
            <a:ext cx="34338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</p:txBody>
      </p:sp>
      <p:graphicFrame>
        <p:nvGraphicFramePr>
          <p:cNvPr id="274" name="Google Shape;274;p40"/>
          <p:cNvGraphicFramePr/>
          <p:nvPr/>
        </p:nvGraphicFramePr>
        <p:xfrm>
          <a:off x="927775" y="236676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{06214A26-020A-4D2F-B4D4-62397041E6DA}</a:tableStyleId>
              </a:tblPr>
              <a:tblGrid>
                <a:gridCol w="2413000"/>
                <a:gridCol w="2413000"/>
                <a:gridCol w="2413000"/>
              </a:tblGrid>
              <a:tr h="649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1100" u="sng">
                          <a:solidFill>
                            <a:srgbClr val="393939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Who</a:t>
                      </a:r>
                      <a:r>
                        <a:rPr b="1" lang="en" sz="1100">
                          <a:solidFill>
                            <a:srgbClr val="393939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is a stakeholder to JoJoJuice’s finances? </a:t>
                      </a:r>
                      <a:endParaRPr b="1" sz="1100">
                        <a:solidFill>
                          <a:srgbClr val="393939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47E6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1100" u="sng">
                          <a:solidFill>
                            <a:srgbClr val="393939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What</a:t>
                      </a:r>
                      <a:r>
                        <a:rPr b="1" lang="en" sz="1100">
                          <a:solidFill>
                            <a:srgbClr val="393939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b="1" lang="en" sz="1100">
                          <a:solidFill>
                            <a:srgbClr val="393939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information do they need? </a:t>
                      </a:r>
                      <a:endParaRPr b="1" sz="1100">
                        <a:solidFill>
                          <a:srgbClr val="393939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47E6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1100">
                          <a:solidFill>
                            <a:srgbClr val="393939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What </a:t>
                      </a:r>
                      <a:r>
                        <a:rPr b="1" lang="en" sz="1100" u="sng">
                          <a:solidFill>
                            <a:srgbClr val="393939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authority</a:t>
                      </a:r>
                      <a:r>
                        <a:rPr b="1" lang="en" sz="1100">
                          <a:solidFill>
                            <a:srgbClr val="393939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do they have over JoJoJuice’s finances?</a:t>
                      </a:r>
                      <a:endParaRPr b="1" sz="1100">
                        <a:solidFill>
                          <a:srgbClr val="393939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47E6BD"/>
                    </a:solidFill>
                  </a:tcPr>
                </a:tc>
              </a:tr>
              <a:tr h="350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50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64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64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75" name="Google Shape;275;p40"/>
          <p:cNvSpPr txBox="1"/>
          <p:nvPr/>
        </p:nvSpPr>
        <p:spPr>
          <a:xfrm>
            <a:off x="903175" y="673550"/>
            <a:ext cx="72882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Light"/>
                <a:ea typeface="Roboto Light"/>
                <a:cs typeface="Roboto Light"/>
                <a:sym typeface="Roboto Light"/>
              </a:rPr>
              <a:t>Joanna has a cafe in downtown Abuja where she sells fruit drinks and cakes: JoJoJuice. </a:t>
            </a:r>
            <a:endParaRPr sz="12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br>
              <a:rPr lang="en" sz="1200"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en" sz="1200">
                <a:latin typeface="Roboto Light"/>
                <a:ea typeface="Roboto Light"/>
                <a:cs typeface="Roboto Light"/>
                <a:sym typeface="Roboto Light"/>
              </a:rPr>
              <a:t>During the week, she is able to manage the cafe by herself, and in the weekend she has 2 employees who help out when it gets busy. Joanna has registered her business, because she wants to get a bank loan in the future and thinks a registration will help. </a:t>
            </a:r>
            <a:endParaRPr sz="12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Light"/>
                <a:ea typeface="Roboto Light"/>
                <a:cs typeface="Roboto Light"/>
                <a:sym typeface="Roboto Light"/>
              </a:rPr>
              <a:t>At home, Joanna lives with her parents, as they are old and rely on her care and support. </a:t>
            </a:r>
            <a:endParaRPr sz="12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1"/>
          <p:cNvSpPr txBox="1"/>
          <p:nvPr>
            <p:ph idx="1" type="subTitle"/>
          </p:nvPr>
        </p:nvSpPr>
        <p:spPr>
          <a:xfrm>
            <a:off x="311700" y="278775"/>
            <a:ext cx="3183600" cy="3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Individual </a:t>
            </a:r>
            <a:r>
              <a:rPr lang="en"/>
              <a:t>Exercise</a:t>
            </a:r>
            <a:endParaRPr/>
          </a:p>
        </p:txBody>
      </p:sp>
      <p:sp>
        <p:nvSpPr>
          <p:cNvPr id="281" name="Google Shape;281;p41"/>
          <p:cNvSpPr txBox="1"/>
          <p:nvPr>
            <p:ph idx="3" type="body"/>
          </p:nvPr>
        </p:nvSpPr>
        <p:spPr>
          <a:xfrm>
            <a:off x="311700" y="1387525"/>
            <a:ext cx="34338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</p:txBody>
      </p:sp>
      <p:graphicFrame>
        <p:nvGraphicFramePr>
          <p:cNvPr id="282" name="Google Shape;282;p41"/>
          <p:cNvGraphicFramePr/>
          <p:nvPr/>
        </p:nvGraphicFramePr>
        <p:xfrm>
          <a:off x="952500" y="11551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{06214A26-020A-4D2F-B4D4-62397041E6DA}</a:tableStyleId>
              </a:tblPr>
              <a:tblGrid>
                <a:gridCol w="2413000"/>
                <a:gridCol w="2413000"/>
                <a:gridCol w="2413000"/>
              </a:tblGrid>
              <a:tr h="649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15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Who are stakeholders to </a:t>
                      </a:r>
                      <a:r>
                        <a:rPr b="1" lang="en" sz="1500" u="sng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your business</a:t>
                      </a:r>
                      <a:r>
                        <a:rPr b="1" lang="en" sz="15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’ finances? 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47E6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15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What information do </a:t>
                      </a:r>
                      <a:r>
                        <a:rPr b="1" lang="en" sz="1500" u="sng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they</a:t>
                      </a:r>
                      <a:r>
                        <a:rPr b="1" lang="en" sz="15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need? 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47E6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15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What authority do they have over </a:t>
                      </a:r>
                      <a:r>
                        <a:rPr b="1" lang="en" sz="1500" u="sng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your finances</a:t>
                      </a:r>
                      <a:r>
                        <a:rPr b="1" lang="en" sz="15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?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47E6BD"/>
                    </a:solidFill>
                  </a:tcPr>
                </a:tc>
              </a:tr>
              <a:tr h="364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50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50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64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64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2"/>
          <p:cNvSpPr txBox="1"/>
          <p:nvPr/>
        </p:nvSpPr>
        <p:spPr>
          <a:xfrm>
            <a:off x="7019925" y="4705350"/>
            <a:ext cx="2181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Photo by </a:t>
            </a:r>
            <a:r>
              <a:rPr lang="en" sz="1000">
                <a:solidFill>
                  <a:srgbClr val="FFFFFF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UX Indonesia</a:t>
            </a: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on </a:t>
            </a:r>
            <a:r>
              <a:rPr lang="en" sz="1000">
                <a:solidFill>
                  <a:srgbClr val="FFFFFF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Unsplash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8" name="Google Shape;288;p42"/>
          <p:cNvSpPr txBox="1"/>
          <p:nvPr/>
        </p:nvSpPr>
        <p:spPr>
          <a:xfrm>
            <a:off x="410100" y="816150"/>
            <a:ext cx="83238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1400"/>
              <a:buFont typeface="Roboto Light"/>
              <a:buChar char="➢"/>
            </a:pPr>
            <a:r>
              <a:rPr lang="en">
                <a:solidFill>
                  <a:srgbClr val="393939"/>
                </a:solidFill>
                <a:latin typeface="Roboto Light"/>
                <a:ea typeface="Roboto Light"/>
                <a:cs typeface="Roboto Light"/>
                <a:sym typeface="Roboto Light"/>
              </a:rPr>
              <a:t>Know when money is coming in &amp; out - is this aligned?</a:t>
            </a:r>
            <a:endParaRPr>
              <a:solidFill>
                <a:srgbClr val="39393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9393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9393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9393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9393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93939"/>
                </a:solidFill>
                <a:latin typeface="Roboto"/>
                <a:ea typeface="Roboto"/>
                <a:cs typeface="Roboto"/>
                <a:sym typeface="Roboto"/>
              </a:rPr>
              <a:t>Decide:</a:t>
            </a:r>
            <a:br>
              <a:rPr b="1" lang="en">
                <a:solidFill>
                  <a:srgbClr val="393939"/>
                </a:solidFill>
                <a:latin typeface="Roboto"/>
                <a:ea typeface="Roboto"/>
                <a:cs typeface="Roboto"/>
                <a:sym typeface="Roboto"/>
              </a:rPr>
            </a:br>
            <a:endParaRPr b="1">
              <a:solidFill>
                <a:srgbClr val="39393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1400"/>
              <a:buFont typeface="Roboto Light"/>
              <a:buChar char="-"/>
            </a:pPr>
            <a:r>
              <a:rPr b="1" lang="en">
                <a:solidFill>
                  <a:srgbClr val="393939"/>
                </a:solidFill>
                <a:latin typeface="Roboto"/>
                <a:ea typeface="Roboto"/>
                <a:cs typeface="Roboto"/>
                <a:sym typeface="Roboto"/>
              </a:rPr>
              <a:t>When which </a:t>
            </a:r>
            <a:r>
              <a:rPr lang="en">
                <a:solidFill>
                  <a:srgbClr val="393939"/>
                </a:solidFill>
                <a:latin typeface="Roboto Light"/>
                <a:ea typeface="Roboto Light"/>
                <a:cs typeface="Roboto Light"/>
                <a:sym typeface="Roboto Light"/>
              </a:rPr>
              <a:t>finances are entered into your administration, from daily cash register counts to monthly payments to suppliers.</a:t>
            </a:r>
            <a:endParaRPr sz="1700">
              <a:solidFill>
                <a:srgbClr val="393939"/>
              </a:solidFill>
              <a:highlight>
                <a:srgbClr val="FFFFFF"/>
              </a:highlight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89" name="Google Shape;289;p42"/>
          <p:cNvSpPr/>
          <p:nvPr/>
        </p:nvSpPr>
        <p:spPr>
          <a:xfrm>
            <a:off x="311700" y="278775"/>
            <a:ext cx="36879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When</a:t>
            </a:r>
            <a:endParaRPr b="1" sz="1200">
              <a:solidFill>
                <a:srgbClr val="3C40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3"/>
          <p:cNvSpPr txBox="1"/>
          <p:nvPr>
            <p:ph idx="1" type="subTitle"/>
          </p:nvPr>
        </p:nvSpPr>
        <p:spPr>
          <a:xfrm>
            <a:off x="311700" y="278775"/>
            <a:ext cx="3183600" cy="3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Group Exercise</a:t>
            </a:r>
            <a:endParaRPr/>
          </a:p>
        </p:txBody>
      </p:sp>
      <p:sp>
        <p:nvSpPr>
          <p:cNvPr id="295" name="Google Shape;295;p43"/>
          <p:cNvSpPr txBox="1"/>
          <p:nvPr>
            <p:ph idx="3" type="body"/>
          </p:nvPr>
        </p:nvSpPr>
        <p:spPr>
          <a:xfrm>
            <a:off x="311700" y="1387525"/>
            <a:ext cx="34338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</p:txBody>
      </p:sp>
      <p:graphicFrame>
        <p:nvGraphicFramePr>
          <p:cNvPr id="296" name="Google Shape;296;p43"/>
          <p:cNvGraphicFramePr/>
          <p:nvPr/>
        </p:nvGraphicFramePr>
        <p:xfrm>
          <a:off x="927775" y="2292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{06214A26-020A-4D2F-B4D4-62397041E6DA}</a:tableStyleId>
              </a:tblPr>
              <a:tblGrid>
                <a:gridCol w="1303850"/>
                <a:gridCol w="2933050"/>
                <a:gridCol w="2853225"/>
              </a:tblGrid>
              <a:tr h="707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1200">
                          <a:solidFill>
                            <a:srgbClr val="393939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When</a:t>
                      </a:r>
                      <a:endParaRPr b="1" sz="1200">
                        <a:solidFill>
                          <a:srgbClr val="393939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47E6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1200">
                          <a:solidFill>
                            <a:srgbClr val="393939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What are the financial </a:t>
                      </a:r>
                      <a:r>
                        <a:rPr b="1" lang="en" sz="1200">
                          <a:solidFill>
                            <a:srgbClr val="393939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actions</a:t>
                      </a:r>
                      <a:r>
                        <a:rPr b="1" lang="en" sz="1200">
                          <a:solidFill>
                            <a:srgbClr val="393939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on a [...] basis? </a:t>
                      </a:r>
                      <a:endParaRPr b="1" sz="1200">
                        <a:solidFill>
                          <a:srgbClr val="393939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47E6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1200">
                          <a:solidFill>
                            <a:srgbClr val="393939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Who is performing these </a:t>
                      </a:r>
                      <a:r>
                        <a:rPr b="1" lang="en" sz="1200">
                          <a:solidFill>
                            <a:srgbClr val="393939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actions</a:t>
                      </a:r>
                      <a:r>
                        <a:rPr b="1" lang="en" sz="1200">
                          <a:solidFill>
                            <a:srgbClr val="393939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? </a:t>
                      </a:r>
                      <a:endParaRPr b="1" sz="1200">
                        <a:solidFill>
                          <a:srgbClr val="393939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47E6BD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393939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Daily</a:t>
                      </a:r>
                      <a:endParaRPr sz="12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393939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Weekly</a:t>
                      </a:r>
                      <a:endParaRPr sz="12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393939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Monthly</a:t>
                      </a:r>
                      <a:endParaRPr sz="12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393939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Quarterly</a:t>
                      </a:r>
                      <a:endParaRPr sz="12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393939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Annual</a:t>
                      </a:r>
                      <a:endParaRPr sz="12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97" name="Google Shape;297;p43"/>
          <p:cNvSpPr txBox="1"/>
          <p:nvPr/>
        </p:nvSpPr>
        <p:spPr>
          <a:xfrm>
            <a:off x="903175" y="673550"/>
            <a:ext cx="72882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Light"/>
                <a:ea typeface="Roboto Light"/>
                <a:cs typeface="Roboto Light"/>
                <a:sym typeface="Roboto Light"/>
              </a:rPr>
              <a:t>Joanna has a cafe in downtown Abuja where she sells fruit drinks and cakes: JoJoJuice. </a:t>
            </a:r>
            <a:endParaRPr sz="12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br>
              <a:rPr lang="en" sz="1200"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en" sz="1200">
                <a:latin typeface="Roboto Light"/>
                <a:ea typeface="Roboto Light"/>
                <a:cs typeface="Roboto Light"/>
                <a:sym typeface="Roboto Light"/>
              </a:rPr>
              <a:t>During the week, she is able to manage the cafe by herself, and in the weekend she has 2 employees who help out when it gets busy. Joanna has registered her business, because she wants to get a bank loan in the future and thinks a registration will help. </a:t>
            </a:r>
            <a:endParaRPr sz="12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Light"/>
                <a:ea typeface="Roboto Light"/>
                <a:cs typeface="Roboto Light"/>
                <a:sym typeface="Roboto Light"/>
              </a:rPr>
              <a:t>At home, Joanna lives with her parents, as they are old and rely on her care and support. </a:t>
            </a:r>
            <a:endParaRPr sz="12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4"/>
          <p:cNvSpPr txBox="1"/>
          <p:nvPr>
            <p:ph idx="1" type="subTitle"/>
          </p:nvPr>
        </p:nvSpPr>
        <p:spPr>
          <a:xfrm>
            <a:off x="311700" y="278775"/>
            <a:ext cx="3183600" cy="3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Individual </a:t>
            </a:r>
            <a:r>
              <a:rPr lang="en"/>
              <a:t>Exercise</a:t>
            </a:r>
            <a:endParaRPr/>
          </a:p>
        </p:txBody>
      </p:sp>
      <p:graphicFrame>
        <p:nvGraphicFramePr>
          <p:cNvPr id="303" name="Google Shape;303;p44"/>
          <p:cNvGraphicFramePr/>
          <p:nvPr/>
        </p:nvGraphicFramePr>
        <p:xfrm>
          <a:off x="903175" y="1527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{06214A26-020A-4D2F-B4D4-62397041E6DA}</a:tableStyleId>
              </a:tblPr>
              <a:tblGrid>
                <a:gridCol w="1303850"/>
                <a:gridCol w="2933050"/>
                <a:gridCol w="2853225"/>
              </a:tblGrid>
              <a:tr h="707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1600">
                          <a:solidFill>
                            <a:srgbClr val="393939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When</a:t>
                      </a:r>
                      <a:endParaRPr b="1" sz="1600">
                        <a:solidFill>
                          <a:srgbClr val="393939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47E6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1600">
                          <a:solidFill>
                            <a:srgbClr val="393939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What are the financial actions on a [...] basis? </a:t>
                      </a:r>
                      <a:endParaRPr b="1" sz="1600">
                        <a:solidFill>
                          <a:srgbClr val="393939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47E6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1600">
                          <a:solidFill>
                            <a:srgbClr val="393939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Who is performing these actions? </a:t>
                      </a:r>
                      <a:endParaRPr b="1" sz="1600">
                        <a:solidFill>
                          <a:srgbClr val="393939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47E6BD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393939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Daily</a:t>
                      </a:r>
                      <a:endParaRPr sz="16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393939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Weekly</a:t>
                      </a:r>
                      <a:endParaRPr sz="16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393939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Monthly</a:t>
                      </a:r>
                      <a:endParaRPr sz="16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393939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Quarterly</a:t>
                      </a:r>
                      <a:endParaRPr sz="16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393939"/>
                          </a:solidFill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Annual</a:t>
                      </a:r>
                      <a:endParaRPr sz="16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393939"/>
                        </a:solidFill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45"/>
          <p:cNvPicPr preferRelativeResize="0"/>
          <p:nvPr/>
        </p:nvPicPr>
        <p:blipFill rotWithShape="1">
          <a:blip r:embed="rId3">
            <a:alphaModFix/>
          </a:blip>
          <a:srcRect b="15626" l="0" r="0" t="0"/>
          <a:stretch/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45"/>
          <p:cNvSpPr/>
          <p:nvPr/>
        </p:nvSpPr>
        <p:spPr>
          <a:xfrm>
            <a:off x="0" y="688850"/>
            <a:ext cx="5723700" cy="2657100"/>
          </a:xfrm>
          <a:prstGeom prst="rect">
            <a:avLst/>
          </a:prstGeom>
          <a:solidFill>
            <a:srgbClr val="02B1F2">
              <a:alpha val="7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45"/>
          <p:cNvSpPr txBox="1"/>
          <p:nvPr>
            <p:ph idx="4294967295" type="ctrTitle"/>
          </p:nvPr>
        </p:nvSpPr>
        <p:spPr>
          <a:xfrm>
            <a:off x="116400" y="841550"/>
            <a:ext cx="5490900" cy="240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Raise your hand if…. </a:t>
            </a:r>
            <a:endParaRPr b="1"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-"/>
            </a:pPr>
            <a:r>
              <a:rPr lang="en" sz="1600">
                <a:solidFill>
                  <a:srgbClr val="FFFFFF"/>
                </a:solidFill>
              </a:rPr>
              <a:t>You have a business bank account</a:t>
            </a:r>
            <a:endParaRPr sz="1600">
              <a:solidFill>
                <a:srgbClr val="FFFFFF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-"/>
            </a:pPr>
            <a:r>
              <a:rPr lang="en" sz="1600">
                <a:solidFill>
                  <a:srgbClr val="FFFFFF"/>
                </a:solidFill>
              </a:rPr>
              <a:t>You have both cash and digital finance flows</a:t>
            </a:r>
            <a:endParaRPr sz="1600">
              <a:solidFill>
                <a:srgbClr val="FFFFFF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-"/>
            </a:pPr>
            <a:r>
              <a:rPr lang="en" sz="1600">
                <a:solidFill>
                  <a:srgbClr val="FFFFFF"/>
                </a:solidFill>
              </a:rPr>
              <a:t>You use paper invoices</a:t>
            </a:r>
            <a:endParaRPr sz="1600">
              <a:solidFill>
                <a:srgbClr val="FFFFFF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-"/>
            </a:pPr>
            <a:r>
              <a:rPr lang="en" sz="1600">
                <a:solidFill>
                  <a:srgbClr val="FFFFFF"/>
                </a:solidFill>
              </a:rPr>
              <a:t>You use digital invoices</a:t>
            </a:r>
            <a:endParaRPr sz="1600">
              <a:solidFill>
                <a:srgbClr val="FFFFFF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-"/>
            </a:pPr>
            <a:r>
              <a:rPr lang="en" sz="1600">
                <a:solidFill>
                  <a:srgbClr val="FFFFFF"/>
                </a:solidFill>
              </a:rPr>
              <a:t>You keep your finances on your laptop</a:t>
            </a:r>
            <a:endParaRPr sz="16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6"/>
          <p:cNvSpPr txBox="1"/>
          <p:nvPr/>
        </p:nvSpPr>
        <p:spPr>
          <a:xfrm>
            <a:off x="7019925" y="4705350"/>
            <a:ext cx="2181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Photo by </a:t>
            </a:r>
            <a:r>
              <a:rPr lang="en" sz="1000">
                <a:solidFill>
                  <a:srgbClr val="FFFFFF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UX Indonesia</a:t>
            </a: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on </a:t>
            </a:r>
            <a:r>
              <a:rPr lang="en" sz="1000">
                <a:solidFill>
                  <a:srgbClr val="FFFFFF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Unsplash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6" name="Google Shape;316;p46"/>
          <p:cNvSpPr txBox="1"/>
          <p:nvPr/>
        </p:nvSpPr>
        <p:spPr>
          <a:xfrm>
            <a:off x="410100" y="816150"/>
            <a:ext cx="8323800" cy="3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1400"/>
              <a:buFont typeface="Roboto Light"/>
              <a:buChar char="➢"/>
            </a:pPr>
            <a:r>
              <a:rPr i="1" lang="en">
                <a:solidFill>
                  <a:srgbClr val="393939"/>
                </a:solidFill>
                <a:latin typeface="Roboto Light"/>
                <a:ea typeface="Roboto Light"/>
                <a:cs typeface="Roboto Light"/>
                <a:sym typeface="Roboto Light"/>
              </a:rPr>
              <a:t>Where </a:t>
            </a:r>
            <a:r>
              <a:rPr lang="en">
                <a:solidFill>
                  <a:srgbClr val="393939"/>
                </a:solidFill>
                <a:latin typeface="Roboto Light"/>
                <a:ea typeface="Roboto Light"/>
                <a:cs typeface="Roboto Light"/>
                <a:sym typeface="Roboto Light"/>
              </a:rPr>
              <a:t>concerns both physical and digital administration. </a:t>
            </a:r>
            <a:endParaRPr>
              <a:solidFill>
                <a:srgbClr val="39393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1400"/>
              <a:buFont typeface="Roboto Light"/>
              <a:buChar char="➢"/>
            </a:pPr>
            <a:r>
              <a:rPr i="1" lang="en">
                <a:solidFill>
                  <a:srgbClr val="393939"/>
                </a:solidFill>
                <a:latin typeface="Roboto Light"/>
                <a:ea typeface="Roboto Light"/>
                <a:cs typeface="Roboto Light"/>
                <a:sym typeface="Roboto Light"/>
              </a:rPr>
              <a:t>Where </a:t>
            </a:r>
            <a:r>
              <a:rPr lang="en">
                <a:solidFill>
                  <a:srgbClr val="393939"/>
                </a:solidFill>
                <a:latin typeface="Roboto Light"/>
                <a:ea typeface="Roboto Light"/>
                <a:cs typeface="Roboto Light"/>
                <a:sym typeface="Roboto Light"/>
              </a:rPr>
              <a:t>concerns money (cash or digital) AND administration (invoices, excels, etc.)</a:t>
            </a:r>
            <a:r>
              <a:rPr lang="en" sz="1900">
                <a:solidFill>
                  <a:srgbClr val="393939"/>
                </a:solidFill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endParaRPr sz="1900">
              <a:solidFill>
                <a:srgbClr val="39393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9393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9393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9393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rgbClr val="39393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300">
                <a:solidFill>
                  <a:srgbClr val="393939"/>
                </a:solidFill>
                <a:latin typeface="Roboto"/>
                <a:ea typeface="Roboto"/>
                <a:cs typeface="Roboto"/>
                <a:sym typeface="Roboto"/>
              </a:rPr>
              <a:t>FEWER places = BETTER</a:t>
            </a:r>
            <a:endParaRPr b="1" sz="2300">
              <a:solidFill>
                <a:srgbClr val="39393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rgbClr val="393939"/>
                </a:solidFill>
                <a:latin typeface="Roboto Light"/>
                <a:ea typeface="Roboto Light"/>
                <a:cs typeface="Roboto Light"/>
                <a:sym typeface="Roboto Light"/>
              </a:rPr>
              <a:t>A.L.W.A.Y.S.</a:t>
            </a:r>
            <a:endParaRPr sz="2300">
              <a:solidFill>
                <a:srgbClr val="39393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>
              <a:solidFill>
                <a:srgbClr val="39393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300">
                <a:solidFill>
                  <a:srgbClr val="393939"/>
                </a:solidFill>
                <a:latin typeface="Roboto"/>
                <a:ea typeface="Roboto"/>
                <a:cs typeface="Roboto"/>
                <a:sym typeface="Roboto"/>
              </a:rPr>
              <a:t>HAVING A BACK-UP = ESSENTIAL</a:t>
            </a:r>
            <a:endParaRPr b="1" sz="2300">
              <a:solidFill>
                <a:srgbClr val="39393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rgbClr val="393939"/>
                </a:solidFill>
                <a:latin typeface="Roboto Light"/>
                <a:ea typeface="Roboto Light"/>
                <a:cs typeface="Roboto Light"/>
                <a:sym typeface="Roboto Light"/>
              </a:rPr>
              <a:t>A.L.W.A.Y.S.</a:t>
            </a:r>
            <a:endParaRPr>
              <a:solidFill>
                <a:srgbClr val="39393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17" name="Google Shape;317;p46"/>
          <p:cNvSpPr/>
          <p:nvPr/>
        </p:nvSpPr>
        <p:spPr>
          <a:xfrm>
            <a:off x="311700" y="278775"/>
            <a:ext cx="3687900" cy="302100"/>
          </a:xfrm>
          <a:prstGeom prst="rect">
            <a:avLst/>
          </a:prstGeom>
          <a:solidFill>
            <a:srgbClr val="00B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Where</a:t>
            </a:r>
            <a:endParaRPr b="1" sz="1200">
              <a:solidFill>
                <a:srgbClr val="3C40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7"/>
          <p:cNvSpPr txBox="1"/>
          <p:nvPr>
            <p:ph idx="1" type="subTitle"/>
          </p:nvPr>
        </p:nvSpPr>
        <p:spPr>
          <a:xfrm>
            <a:off x="311700" y="278775"/>
            <a:ext cx="3183600" cy="3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Group Exercise</a:t>
            </a:r>
            <a:endParaRPr/>
          </a:p>
        </p:txBody>
      </p:sp>
      <p:sp>
        <p:nvSpPr>
          <p:cNvPr id="323" name="Google Shape;323;p47"/>
          <p:cNvSpPr txBox="1"/>
          <p:nvPr>
            <p:ph idx="3" type="body"/>
          </p:nvPr>
        </p:nvSpPr>
        <p:spPr>
          <a:xfrm>
            <a:off x="311700" y="1387525"/>
            <a:ext cx="34338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</p:txBody>
      </p:sp>
      <p:sp>
        <p:nvSpPr>
          <p:cNvPr id="324" name="Google Shape;324;p47"/>
          <p:cNvSpPr txBox="1"/>
          <p:nvPr/>
        </p:nvSpPr>
        <p:spPr>
          <a:xfrm>
            <a:off x="903175" y="673550"/>
            <a:ext cx="72882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Joanna has a cafe in downtown Abuja where she sells fruit drinks and cakes - JoJoJuice. During the week, she is able to manage the cafe by herself, and in the weekend she has 2 employees who help out when it gets busy. Joanna has registered her business, because she wants to get a bank loan in the future and thinks a registration will help. 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At home, Joanna lives with her parents, as they are old and rely on her care and support.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graphicFrame>
        <p:nvGraphicFramePr>
          <p:cNvPr id="325" name="Google Shape;325;p47"/>
          <p:cNvGraphicFramePr/>
          <p:nvPr/>
        </p:nvGraphicFramePr>
        <p:xfrm>
          <a:off x="585100" y="1911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{06214A26-020A-4D2F-B4D4-62397041E6DA}</a:tableStyleId>
              </a:tblPr>
              <a:tblGrid>
                <a:gridCol w="1832450"/>
                <a:gridCol w="6302075"/>
              </a:tblGrid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What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Where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440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Cash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Cash from sales: in the cash register, counted&amp;emptied daily 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Cash for suppliers and other big expenses: in the safe at the cafe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Digital payments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Daily sales records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Supplier invoices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Annual budget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Cash flow statement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8"/>
          <p:cNvSpPr txBox="1"/>
          <p:nvPr>
            <p:ph idx="1" type="subTitle"/>
          </p:nvPr>
        </p:nvSpPr>
        <p:spPr>
          <a:xfrm>
            <a:off x="311700" y="278775"/>
            <a:ext cx="3183600" cy="3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Individual exercise</a:t>
            </a:r>
            <a:endParaRPr/>
          </a:p>
        </p:txBody>
      </p:sp>
      <p:sp>
        <p:nvSpPr>
          <p:cNvPr id="331" name="Google Shape;331;p48"/>
          <p:cNvSpPr txBox="1"/>
          <p:nvPr>
            <p:ph idx="3" type="body"/>
          </p:nvPr>
        </p:nvSpPr>
        <p:spPr>
          <a:xfrm>
            <a:off x="311700" y="1387525"/>
            <a:ext cx="34338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</p:txBody>
      </p:sp>
      <p:graphicFrame>
        <p:nvGraphicFramePr>
          <p:cNvPr id="332" name="Google Shape;332;p48"/>
          <p:cNvGraphicFramePr/>
          <p:nvPr/>
        </p:nvGraphicFramePr>
        <p:xfrm>
          <a:off x="504738" y="880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{06214A26-020A-4D2F-B4D4-62397041E6DA}</a:tableStyleId>
              </a:tblPr>
              <a:tblGrid>
                <a:gridCol w="1832450"/>
                <a:gridCol w="6302075"/>
              </a:tblGrid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What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Where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440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Cash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Digital payments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Daily sales records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Supplier invoices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Annual budget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Cash flow statement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0" y="-475440"/>
            <a:ext cx="9144000" cy="6094379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49"/>
          <p:cNvSpPr txBox="1"/>
          <p:nvPr/>
        </p:nvSpPr>
        <p:spPr>
          <a:xfrm>
            <a:off x="6040275" y="4740900"/>
            <a:ext cx="30000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Photo by</a:t>
            </a:r>
            <a:r>
              <a:rPr lang="en" sz="1000">
                <a:solidFill>
                  <a:srgbClr val="FFFFFF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9" name="Google Shape;339;p49"/>
          <p:cNvSpPr txBox="1"/>
          <p:nvPr>
            <p:ph idx="2" type="subTitle"/>
          </p:nvPr>
        </p:nvSpPr>
        <p:spPr>
          <a:xfrm>
            <a:off x="104175" y="4717225"/>
            <a:ext cx="2797800" cy="3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49"/>
          <p:cNvSpPr/>
          <p:nvPr/>
        </p:nvSpPr>
        <p:spPr>
          <a:xfrm>
            <a:off x="3420300" y="161275"/>
            <a:ext cx="5723700" cy="4651200"/>
          </a:xfrm>
          <a:prstGeom prst="rect">
            <a:avLst/>
          </a:prstGeom>
          <a:solidFill>
            <a:srgbClr val="02B1F2">
              <a:alpha val="7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49"/>
          <p:cNvSpPr txBox="1"/>
          <p:nvPr>
            <p:ph idx="4294967295" type="ctrTitle"/>
          </p:nvPr>
        </p:nvSpPr>
        <p:spPr>
          <a:xfrm>
            <a:off x="3536700" y="279675"/>
            <a:ext cx="5490900" cy="44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WHAT</a:t>
            </a:r>
            <a:endParaRPr b="1" sz="2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-"/>
            </a:pPr>
            <a:r>
              <a:rPr lang="en" sz="2000">
                <a:solidFill>
                  <a:srgbClr val="FFFFFF"/>
                </a:solidFill>
              </a:rPr>
              <a:t>What you collect and record depends on what you need it for: </a:t>
            </a:r>
            <a:endParaRPr sz="2000">
              <a:solidFill>
                <a:srgbClr val="FFFFFF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oboto"/>
              <a:buChar char="-"/>
            </a:pPr>
            <a:r>
              <a:rPr lang="en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Compliance, e.g. (government) reporting</a:t>
            </a:r>
            <a:endParaRPr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oboto"/>
              <a:buChar char="-"/>
            </a:pPr>
            <a:r>
              <a:rPr lang="en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Forecasting, e.g. future investments</a:t>
            </a:r>
            <a:endParaRPr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oboto"/>
              <a:buChar char="-"/>
            </a:pPr>
            <a:r>
              <a:rPr lang="en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Analytics,</a:t>
            </a:r>
            <a:r>
              <a:rPr lang="en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e.g. cost analysis and cyclicality</a:t>
            </a:r>
            <a:endParaRPr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oboto"/>
              <a:buChar char="-"/>
            </a:pPr>
            <a:r>
              <a:t/>
            </a:r>
            <a:endParaRPr sz="2000">
              <a:solidFill>
                <a:srgbClr val="FFFFFF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oboto"/>
              <a:buChar char="-"/>
            </a:pPr>
            <a:r>
              <a:rPr lang="en" sz="2000">
                <a:solidFill>
                  <a:srgbClr val="FFFFFF"/>
                </a:solidFill>
              </a:rPr>
              <a:t> At a minimum, you will need to set up: </a:t>
            </a:r>
            <a:endParaRPr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oboto"/>
              <a:buChar char="-"/>
            </a:pPr>
            <a:r>
              <a:rPr lang="en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budget (future) and actuals (past)</a:t>
            </a:r>
            <a:endParaRPr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oboto"/>
              <a:buChar char="-"/>
            </a:pPr>
            <a:r>
              <a:rPr lang="en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The 3 financial statements: </a:t>
            </a:r>
            <a:endParaRPr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13716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oboto"/>
              <a:buAutoNum type="arabicPeriod"/>
            </a:pPr>
            <a:r>
              <a:rPr lang="en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Cash Flow</a:t>
            </a:r>
            <a:endParaRPr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13716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oboto"/>
              <a:buAutoNum type="arabicPeriod"/>
            </a:pPr>
            <a:r>
              <a:rPr lang="en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Profit &amp; Loss (a.k.a. Income statement)</a:t>
            </a:r>
            <a:endParaRPr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13716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oboto"/>
              <a:buAutoNum type="arabicPeriod"/>
            </a:pPr>
            <a:r>
              <a:rPr lang="en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Balance Sheet</a:t>
            </a:r>
            <a:endParaRPr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Let’s dive into the financial statements!</a:t>
            </a:r>
            <a:endParaRPr i="1" sz="2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0"/>
          <p:cNvSpPr/>
          <p:nvPr/>
        </p:nvSpPr>
        <p:spPr>
          <a:xfrm>
            <a:off x="4138900" y="278775"/>
            <a:ext cx="4446300" cy="46236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Profit &amp; Loss </a:t>
            </a:r>
            <a:endParaRPr b="1" i="1"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Cash Flow </a:t>
            </a:r>
            <a:endParaRPr b="1" i="1"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Balance Sheet</a:t>
            </a:r>
            <a:endParaRPr b="1" i="1"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47" name="Google Shape;347;p50"/>
          <p:cNvPicPr preferRelativeResize="0"/>
          <p:nvPr/>
        </p:nvPicPr>
        <p:blipFill rotWithShape="1">
          <a:blip r:embed="rId3">
            <a:alphaModFix/>
          </a:blip>
          <a:srcRect b="4443" l="0" r="47385" t="0"/>
          <a:stretch/>
        </p:blipFill>
        <p:spPr>
          <a:xfrm>
            <a:off x="152400" y="278775"/>
            <a:ext cx="3811332" cy="462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1"/>
          <p:cNvSpPr txBox="1"/>
          <p:nvPr>
            <p:ph type="title"/>
          </p:nvPr>
        </p:nvSpPr>
        <p:spPr>
          <a:xfrm>
            <a:off x="657325" y="1878075"/>
            <a:ext cx="5037300" cy="216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What are the differences between these statements?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What is recorded in each?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What do you use them for?</a:t>
            </a:r>
            <a:endParaRPr sz="21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2"/>
          <p:cNvSpPr txBox="1"/>
          <p:nvPr>
            <p:ph idx="1" type="subTitle"/>
          </p:nvPr>
        </p:nvSpPr>
        <p:spPr>
          <a:xfrm>
            <a:off x="311700" y="278775"/>
            <a:ext cx="2734500" cy="3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Exercise: Connect the Dots</a:t>
            </a:r>
            <a:endParaRPr/>
          </a:p>
        </p:txBody>
      </p:sp>
      <p:graphicFrame>
        <p:nvGraphicFramePr>
          <p:cNvPr id="358" name="Google Shape;358;p52"/>
          <p:cNvGraphicFramePr/>
          <p:nvPr/>
        </p:nvGraphicFramePr>
        <p:xfrm>
          <a:off x="937175" y="938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{06214A26-020A-4D2F-B4D4-62397041E6DA}</a:tableStyleId>
              </a:tblPr>
              <a:tblGrid>
                <a:gridCol w="2734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/>
                        <a:t>Joanna from JoJoJuice….</a:t>
                      </a:r>
                      <a:endParaRPr b="1" i="1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Buys a new kitchen appliance 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Sells 3 cakes on Tuesday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Receives an order for a juice party next month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Pays her employees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Gets a loan to invest in new furniture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Hires a marketing company for new posters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359" name="Google Shape;359;p52"/>
          <p:cNvGraphicFramePr/>
          <p:nvPr/>
        </p:nvGraphicFramePr>
        <p:xfrm>
          <a:off x="5659725" y="1428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{06214A26-020A-4D2F-B4D4-62397041E6DA}</a:tableStyleId>
              </a:tblPr>
              <a:tblGrid>
                <a:gridCol w="2531775"/>
              </a:tblGrid>
              <a:tr h="639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Profit &amp; Loss 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694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Cash Flow 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694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Balance Sheet</a:t>
                      </a:r>
                      <a:endParaRPr b="1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53"/>
          <p:cNvPicPr preferRelativeResize="0"/>
          <p:nvPr/>
        </p:nvPicPr>
        <p:blipFill rotWithShape="1">
          <a:blip r:embed="rId3">
            <a:alphaModFix/>
          </a:blip>
          <a:srcRect b="22157" l="11249" r="2080" t="4716"/>
          <a:stretch/>
        </p:blipFill>
        <p:spPr>
          <a:xfrm>
            <a:off x="0" y="0"/>
            <a:ext cx="91439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53"/>
          <p:cNvSpPr/>
          <p:nvPr/>
        </p:nvSpPr>
        <p:spPr>
          <a:xfrm>
            <a:off x="0" y="271600"/>
            <a:ext cx="5723700" cy="4651200"/>
          </a:xfrm>
          <a:prstGeom prst="rect">
            <a:avLst/>
          </a:prstGeom>
          <a:solidFill>
            <a:srgbClr val="02B1F2">
              <a:alpha val="7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53"/>
          <p:cNvSpPr txBox="1"/>
          <p:nvPr>
            <p:ph idx="4294967295" type="ctrTitle"/>
          </p:nvPr>
        </p:nvSpPr>
        <p:spPr>
          <a:xfrm>
            <a:off x="116400" y="424300"/>
            <a:ext cx="5490900" cy="44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Profit &amp; Loss </a:t>
            </a:r>
            <a:endParaRPr b="1" sz="2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Char char="-"/>
            </a:pPr>
            <a:r>
              <a:rPr lang="en" sz="2300">
                <a:solidFill>
                  <a:srgbClr val="FFFFFF"/>
                </a:solidFill>
              </a:rPr>
              <a:t>Also known as Income statement</a:t>
            </a:r>
            <a:endParaRPr sz="2300">
              <a:solidFill>
                <a:srgbClr val="FFFFFF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Char char="-"/>
            </a:pPr>
            <a:r>
              <a:rPr lang="en" sz="2300">
                <a:solidFill>
                  <a:srgbClr val="FFFFFF"/>
                </a:solidFill>
              </a:rPr>
              <a:t>Most common financial statement</a:t>
            </a:r>
            <a:endParaRPr sz="2300">
              <a:solidFill>
                <a:srgbClr val="FFFFFF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Char char="-"/>
            </a:pPr>
            <a:r>
              <a:rPr lang="en" sz="2300">
                <a:solidFill>
                  <a:srgbClr val="FFFFFF"/>
                </a:solidFill>
              </a:rPr>
              <a:t>Shows the income, expenses and resulting profitability of your </a:t>
            </a:r>
            <a:r>
              <a:rPr b="1" lang="en" sz="2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operations </a:t>
            </a:r>
            <a:r>
              <a:rPr lang="en" sz="2300">
                <a:solidFill>
                  <a:srgbClr val="FFFFFF"/>
                </a:solidFill>
              </a:rPr>
              <a:t>over a selected time period</a:t>
            </a:r>
            <a:endParaRPr sz="2300">
              <a:solidFill>
                <a:srgbClr val="FFFFFF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Char char="-"/>
            </a:pPr>
            <a:r>
              <a:rPr lang="en" sz="2300">
                <a:solidFill>
                  <a:srgbClr val="FFFFFF"/>
                </a:solidFill>
              </a:rPr>
              <a:t>Can be used to record actuals AND as a forecasting tool (a budget)</a:t>
            </a:r>
            <a:endParaRPr sz="2300">
              <a:solidFill>
                <a:srgbClr val="FFFFFF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Char char="-"/>
            </a:pPr>
            <a:r>
              <a:rPr lang="en" sz="2300">
                <a:solidFill>
                  <a:srgbClr val="FFFFFF"/>
                </a:solidFill>
              </a:rPr>
              <a:t>Can be used to analyse trends in revenues, expenses, margins and more. </a:t>
            </a:r>
            <a:endParaRPr sz="23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7" name="Google Shape;367;p53"/>
          <p:cNvSpPr txBox="1"/>
          <p:nvPr/>
        </p:nvSpPr>
        <p:spPr>
          <a:xfrm>
            <a:off x="6040275" y="4740900"/>
            <a:ext cx="30000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Photo by</a:t>
            </a:r>
            <a:r>
              <a:rPr lang="en" sz="1000">
                <a:solidFill>
                  <a:srgbClr val="FFFFFF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000" u="sng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heylagostechie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4"/>
          <p:cNvSpPr txBox="1"/>
          <p:nvPr>
            <p:ph idx="2" type="subTitle"/>
          </p:nvPr>
        </p:nvSpPr>
        <p:spPr>
          <a:xfrm>
            <a:off x="104175" y="4717225"/>
            <a:ext cx="2797800" cy="3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54"/>
          <p:cNvSpPr txBox="1"/>
          <p:nvPr>
            <p:ph idx="3" type="subTitle"/>
          </p:nvPr>
        </p:nvSpPr>
        <p:spPr>
          <a:xfrm>
            <a:off x="6242475" y="46275"/>
            <a:ext cx="2797800" cy="3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54"/>
          <p:cNvSpPr txBox="1"/>
          <p:nvPr/>
        </p:nvSpPr>
        <p:spPr>
          <a:xfrm>
            <a:off x="184975" y="156025"/>
            <a:ext cx="4968000" cy="49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INCOME (aka Revenue aka Turnover)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-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Can be by type (juice, cakes), by sales channel (B2B, B2C) or another categorization that is useful for you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-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If you have refunds (e.g. clothing returns) subtract this from your sales. 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-"/>
            </a:pPr>
            <a:r>
              <a:rPr lang="en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You will NOT see the income from loans in revenue. Revenue in a P&amp;L has to be generated through business, not through investors. 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-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You count income when the service/product </a:t>
            </a:r>
            <a:r>
              <a:rPr b="1" lang="en">
                <a:latin typeface="Roboto"/>
                <a:ea typeface="Roboto"/>
                <a:cs typeface="Roboto"/>
                <a:sym typeface="Roboto"/>
              </a:rPr>
              <a:t>legally </a:t>
            </a: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changes hands, NOT just when cash changes hands. 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-"/>
            </a:pPr>
            <a:r>
              <a:rPr i="1" lang="en">
                <a:latin typeface="Roboto Light"/>
                <a:ea typeface="Roboto Light"/>
                <a:cs typeface="Roboto Light"/>
                <a:sym typeface="Roboto Light"/>
              </a:rPr>
              <a:t>E.g. a business customer pays an advance of $500 for a big party next month. When the party is </a:t>
            </a:r>
            <a:r>
              <a:rPr i="1" lang="en">
                <a:latin typeface="Roboto Light"/>
                <a:ea typeface="Roboto Light"/>
                <a:cs typeface="Roboto Light"/>
                <a:sym typeface="Roboto Light"/>
              </a:rPr>
              <a:t>successful, he pays </a:t>
            </a:r>
            <a:r>
              <a:rPr i="1" lang="en">
                <a:latin typeface="Roboto Light"/>
                <a:ea typeface="Roboto Light"/>
                <a:cs typeface="Roboto Light"/>
                <a:sym typeface="Roboto Light"/>
              </a:rPr>
              <a:t>another</a:t>
            </a:r>
            <a:r>
              <a:rPr i="1" lang="en">
                <a:latin typeface="Roboto Light"/>
                <a:ea typeface="Roboto Light"/>
                <a:cs typeface="Roboto Light"/>
                <a:sym typeface="Roboto Light"/>
              </a:rPr>
              <a:t> $500. The total revenue here ($1000) may only be counted when the party has happened! That is when the service/product is officially delivered.</a:t>
            </a: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375" name="Google Shape;375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2975" y="276149"/>
            <a:ext cx="3944075" cy="459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5"/>
          <p:cNvSpPr txBox="1"/>
          <p:nvPr>
            <p:ph idx="3" type="subTitle"/>
          </p:nvPr>
        </p:nvSpPr>
        <p:spPr>
          <a:xfrm>
            <a:off x="6242475" y="46275"/>
            <a:ext cx="2797800" cy="3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9925" y="156025"/>
            <a:ext cx="4100575" cy="45612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55"/>
          <p:cNvSpPr txBox="1"/>
          <p:nvPr/>
        </p:nvSpPr>
        <p:spPr>
          <a:xfrm>
            <a:off x="387900" y="424275"/>
            <a:ext cx="4184100" cy="3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Expenses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-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Includes fixed expenses (e.g. rent) and variable expenses (e.g. materials) 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-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You DON’T record principal repayments on loans, you DO have to record interest expenses from your loan. 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-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BIG </a:t>
            </a: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expenses</a:t>
            </a: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 are normally expensed over their lifetime use, not just at once. 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Roboto Light"/>
                <a:ea typeface="Roboto Light"/>
                <a:cs typeface="Roboto Light"/>
                <a:sym typeface="Roboto Light"/>
              </a:rPr>
              <a:t>E.g. a professional oven that costs $5,000 can be ‘expensed’ over 5 years time, $1,000 per year. </a:t>
            </a:r>
            <a:endParaRPr i="1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Roboto Light"/>
                <a:ea typeface="Roboto Light"/>
                <a:cs typeface="Roboto Light"/>
                <a:sym typeface="Roboto Light"/>
              </a:rPr>
              <a:t>This ‘evens out’ your P&amp;L and avoids big differences year-on-year.</a:t>
            </a:r>
            <a:endParaRPr i="1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6"/>
          <p:cNvSpPr txBox="1"/>
          <p:nvPr>
            <p:ph idx="1" type="subTitle"/>
          </p:nvPr>
        </p:nvSpPr>
        <p:spPr>
          <a:xfrm>
            <a:off x="311700" y="278775"/>
            <a:ext cx="2734500" cy="3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Group </a:t>
            </a:r>
            <a:r>
              <a:rPr lang="en"/>
              <a:t>Exercise: Connect the Dots</a:t>
            </a:r>
            <a:endParaRPr/>
          </a:p>
        </p:txBody>
      </p:sp>
      <p:graphicFrame>
        <p:nvGraphicFramePr>
          <p:cNvPr id="388" name="Google Shape;388;p56"/>
          <p:cNvGraphicFramePr/>
          <p:nvPr/>
        </p:nvGraphicFramePr>
        <p:xfrm>
          <a:off x="311700" y="938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{06214A26-020A-4D2F-B4D4-62397041E6DA}</a:tableStyleId>
              </a:tblPr>
              <a:tblGrid>
                <a:gridCol w="43404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/>
                        <a:t>Joanna from JoJoJuice….</a:t>
                      </a:r>
                      <a:endParaRPr b="1" i="1"/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Buys a new kitchen appliance  of $300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Sells 3 cakes in the cafe on Tuesday for $5 each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96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Receives an order for a juice party next month for $250, including an advance payment of $150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Pays her employees their salary of $750 in total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Gets a loan to invest in new furniture of $1200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09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Hires a marketing company for new posters costing $300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389" name="Google Shape;389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9925" y="156025"/>
            <a:ext cx="4100575" cy="456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57"/>
          <p:cNvPicPr preferRelativeResize="0"/>
          <p:nvPr/>
        </p:nvPicPr>
        <p:blipFill rotWithShape="1">
          <a:blip r:embed="rId3">
            <a:alphaModFix/>
          </a:blip>
          <a:srcRect b="22157" l="11249" r="2080" t="4716"/>
          <a:stretch/>
        </p:blipFill>
        <p:spPr>
          <a:xfrm>
            <a:off x="0" y="0"/>
            <a:ext cx="91439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57"/>
          <p:cNvSpPr/>
          <p:nvPr/>
        </p:nvSpPr>
        <p:spPr>
          <a:xfrm>
            <a:off x="0" y="271600"/>
            <a:ext cx="6341700" cy="4651200"/>
          </a:xfrm>
          <a:prstGeom prst="rect">
            <a:avLst/>
          </a:prstGeom>
          <a:solidFill>
            <a:srgbClr val="02B1F2">
              <a:alpha val="7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57"/>
          <p:cNvSpPr txBox="1"/>
          <p:nvPr>
            <p:ph idx="4294967295" type="ctrTitle"/>
          </p:nvPr>
        </p:nvSpPr>
        <p:spPr>
          <a:xfrm>
            <a:off x="116400" y="165925"/>
            <a:ext cx="6225300" cy="475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Cash Flow Statement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Looks like the P&amp;L, but….</a:t>
            </a:r>
            <a:endParaRPr sz="2000">
              <a:solidFill>
                <a:srgbClr val="FFFF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-"/>
            </a:pPr>
            <a:r>
              <a:rPr lang="en" sz="2000">
                <a:solidFill>
                  <a:srgbClr val="FFFFFF"/>
                </a:solidFill>
              </a:rPr>
              <a:t>The P&amp;L looks at when a transaction is LEGALLY made, but a cash flow statement looks at when the cash changes hands</a:t>
            </a:r>
            <a:endParaRPr sz="2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-"/>
            </a:pPr>
            <a:r>
              <a:rPr lang="en" sz="2000">
                <a:solidFill>
                  <a:srgbClr val="FFFFFF"/>
                </a:solidFill>
              </a:rPr>
              <a:t>P&amp;L looks at ‘regular’ operations and doesn’t show external investment, a cash flow shows the cash from investments. </a:t>
            </a:r>
            <a:endParaRPr sz="2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-"/>
            </a:pPr>
            <a:r>
              <a:rPr lang="en" sz="2000">
                <a:solidFill>
                  <a:srgbClr val="FFFFFF"/>
                </a:solidFill>
              </a:rPr>
              <a:t>A cash flow statement shows if you have enough cash coming in to meet your expenses</a:t>
            </a:r>
            <a:endParaRPr sz="2000">
              <a:solidFill>
                <a:srgbClr val="FFFF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7" name="Google Shape;397;p57"/>
          <p:cNvSpPr txBox="1"/>
          <p:nvPr/>
        </p:nvSpPr>
        <p:spPr>
          <a:xfrm>
            <a:off x="6040275" y="4740900"/>
            <a:ext cx="30000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Photo by</a:t>
            </a:r>
            <a:r>
              <a:rPr lang="en" sz="1000">
                <a:solidFill>
                  <a:srgbClr val="FFFFFF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000" u="sng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heylagostechie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8"/>
          <p:cNvSpPr txBox="1"/>
          <p:nvPr>
            <p:ph idx="3" type="subTitle"/>
          </p:nvPr>
        </p:nvSpPr>
        <p:spPr>
          <a:xfrm>
            <a:off x="6242475" y="46275"/>
            <a:ext cx="2797800" cy="3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58"/>
          <p:cNvSpPr txBox="1"/>
          <p:nvPr/>
        </p:nvSpPr>
        <p:spPr>
          <a:xfrm>
            <a:off x="387825" y="424275"/>
            <a:ext cx="3815400" cy="42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Cash Flows in &amp; out 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Look at </a:t>
            </a:r>
            <a:r>
              <a:rPr b="1" lang="en">
                <a:latin typeface="Roboto"/>
                <a:ea typeface="Roboto"/>
                <a:cs typeface="Roboto"/>
                <a:sym typeface="Roboto"/>
              </a:rPr>
              <a:t>all </a:t>
            </a: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sources of cash, this can be from sales of your product, but also if JoJoJuice sells an old oven or takes out a </a:t>
            </a: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loan</a:t>
            </a: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. 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It’s best practise to make a cash flow forecast per month. That way you can see if you have a </a:t>
            </a:r>
            <a:r>
              <a:rPr b="1" lang="en">
                <a:latin typeface="Roboto"/>
                <a:ea typeface="Roboto"/>
                <a:cs typeface="Roboto"/>
                <a:sym typeface="Roboto"/>
              </a:rPr>
              <a:t>cash flow problem</a:t>
            </a: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 coming up. 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</a:pPr>
            <a:r>
              <a:rPr i="1" lang="en">
                <a:latin typeface="Roboto Light"/>
                <a:ea typeface="Roboto Light"/>
                <a:cs typeface="Roboto Light"/>
                <a:sym typeface="Roboto Light"/>
              </a:rPr>
              <a:t>E.g. in January, juice sales are historically low, because everyone spent their money in December. However, JoJoJuice’s loan (both interest and principal) are due in January. This might be a cash flow problem. </a:t>
            </a:r>
            <a:endParaRPr i="1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404" name="Google Shape;404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25" y="313399"/>
            <a:ext cx="4571350" cy="3958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9"/>
          <p:cNvSpPr txBox="1"/>
          <p:nvPr>
            <p:ph idx="1" type="subTitle"/>
          </p:nvPr>
        </p:nvSpPr>
        <p:spPr>
          <a:xfrm>
            <a:off x="311700" y="278775"/>
            <a:ext cx="2734500" cy="3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Group Exercise: Connect the Dots</a:t>
            </a:r>
            <a:endParaRPr/>
          </a:p>
        </p:txBody>
      </p:sp>
      <p:pic>
        <p:nvPicPr>
          <p:cNvPr id="410" name="Google Shape;410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25" y="313399"/>
            <a:ext cx="4571350" cy="39581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11" name="Google Shape;411;p59"/>
          <p:cNvGraphicFramePr/>
          <p:nvPr/>
        </p:nvGraphicFramePr>
        <p:xfrm>
          <a:off x="118825" y="971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{06214A26-020A-4D2F-B4D4-62397041E6DA}</a:tableStyleId>
              </a:tblPr>
              <a:tblGrid>
                <a:gridCol w="43404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/>
                        <a:t>Joanna from JoJoJuice….</a:t>
                      </a:r>
                      <a:endParaRPr b="1" i="1"/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Buys a new kitchen appliance  of $300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Sells 3 cakes in the cafe on Tuesday for $5 each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96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Receives an order for a juice party next month for $250, including an advance payment of $150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Pays her employees their salary of $750 in total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Gets a loan to invest in new furniture of $1200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09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Hires a marketing company for new posters costing $300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60"/>
          <p:cNvPicPr preferRelativeResize="0"/>
          <p:nvPr/>
        </p:nvPicPr>
        <p:blipFill rotWithShape="1">
          <a:blip r:embed="rId3">
            <a:alphaModFix/>
          </a:blip>
          <a:srcRect b="22157" l="11249" r="2080" t="4716"/>
          <a:stretch/>
        </p:blipFill>
        <p:spPr>
          <a:xfrm>
            <a:off x="0" y="0"/>
            <a:ext cx="91439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60"/>
          <p:cNvSpPr/>
          <p:nvPr/>
        </p:nvSpPr>
        <p:spPr>
          <a:xfrm>
            <a:off x="0" y="271600"/>
            <a:ext cx="6341700" cy="4651200"/>
          </a:xfrm>
          <a:prstGeom prst="rect">
            <a:avLst/>
          </a:prstGeom>
          <a:solidFill>
            <a:srgbClr val="02B1F2">
              <a:alpha val="7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60"/>
          <p:cNvSpPr txBox="1"/>
          <p:nvPr>
            <p:ph idx="4294967295" type="ctrTitle"/>
          </p:nvPr>
        </p:nvSpPr>
        <p:spPr>
          <a:xfrm>
            <a:off x="116400" y="165925"/>
            <a:ext cx="6225300" cy="475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Balance Sheet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-"/>
            </a:pPr>
            <a:r>
              <a:rPr lang="en" sz="2000">
                <a:solidFill>
                  <a:srgbClr val="FFFFFF"/>
                </a:solidFill>
              </a:rPr>
              <a:t>Shows the assets and liabilitie</a:t>
            </a:r>
            <a:r>
              <a:rPr lang="en" sz="2000">
                <a:solidFill>
                  <a:srgbClr val="FFFFFF"/>
                </a:solidFill>
              </a:rPr>
              <a:t>s of a business </a:t>
            </a:r>
            <a:r>
              <a:rPr lang="en" sz="2000">
                <a:solidFill>
                  <a:srgbClr val="FFFFFF"/>
                </a:solidFill>
              </a:rPr>
              <a:t>at a </a:t>
            </a: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point in time. 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-"/>
            </a:pPr>
            <a:r>
              <a:rPr lang="en" sz="2000">
                <a:solidFill>
                  <a:srgbClr val="FFFFFF"/>
                </a:solidFill>
              </a:rPr>
              <a:t>Assets refer to the things </a:t>
            </a: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owned </a:t>
            </a:r>
            <a:r>
              <a:rPr lang="en" sz="2000">
                <a:solidFill>
                  <a:srgbClr val="FFFFFF"/>
                </a:solidFill>
              </a:rPr>
              <a:t>by the business that present value, like cash, property, equipment. </a:t>
            </a:r>
            <a:endParaRPr sz="2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-"/>
            </a:pPr>
            <a:r>
              <a:rPr lang="en" sz="2000">
                <a:solidFill>
                  <a:srgbClr val="FFFFFF"/>
                </a:solidFill>
              </a:rPr>
              <a:t>Liabilities refer to the things the companies </a:t>
            </a: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owes, </a:t>
            </a:r>
            <a:r>
              <a:rPr lang="en" sz="2000">
                <a:solidFill>
                  <a:srgbClr val="FFFFFF"/>
                </a:solidFill>
              </a:rPr>
              <a:t>like salaries, loans, taxes. </a:t>
            </a:r>
            <a:endParaRPr sz="2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-"/>
            </a:pPr>
            <a:r>
              <a:rPr lang="en" sz="2000">
                <a:solidFill>
                  <a:srgbClr val="FFFFFF"/>
                </a:solidFill>
              </a:rPr>
              <a:t>What’s left when you deduct your liabilities from assets is the </a:t>
            </a:r>
            <a:r>
              <a:rPr b="1" lang="en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equity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9" name="Google Shape;419;p60"/>
          <p:cNvSpPr txBox="1"/>
          <p:nvPr/>
        </p:nvSpPr>
        <p:spPr>
          <a:xfrm>
            <a:off x="6040275" y="4740900"/>
            <a:ext cx="30000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Photo by</a:t>
            </a:r>
            <a:r>
              <a:rPr lang="en" sz="1000">
                <a:solidFill>
                  <a:srgbClr val="FFFFFF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000" u="sng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heylagostechie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61"/>
          <p:cNvSpPr txBox="1"/>
          <p:nvPr>
            <p:ph type="title"/>
          </p:nvPr>
        </p:nvSpPr>
        <p:spPr>
          <a:xfrm>
            <a:off x="1470900" y="1748038"/>
            <a:ext cx="6782700" cy="4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61"/>
          <p:cNvSpPr txBox="1"/>
          <p:nvPr>
            <p:ph idx="1" type="subTitle"/>
          </p:nvPr>
        </p:nvSpPr>
        <p:spPr>
          <a:xfrm>
            <a:off x="3463350" y="1545950"/>
            <a:ext cx="2797800" cy="3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61"/>
          <p:cNvSpPr txBox="1"/>
          <p:nvPr>
            <p:ph idx="2" type="subTitle"/>
          </p:nvPr>
        </p:nvSpPr>
        <p:spPr>
          <a:xfrm>
            <a:off x="104175" y="4717225"/>
            <a:ext cx="2797800" cy="3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61"/>
          <p:cNvSpPr txBox="1"/>
          <p:nvPr>
            <p:ph idx="3" type="subTitle"/>
          </p:nvPr>
        </p:nvSpPr>
        <p:spPr>
          <a:xfrm>
            <a:off x="6242475" y="46275"/>
            <a:ext cx="2797800" cy="3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428" name="Google Shape;428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000" y="631206"/>
            <a:ext cx="8530000" cy="387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62"/>
          <p:cNvSpPr txBox="1"/>
          <p:nvPr>
            <p:ph idx="2" type="subTitle"/>
          </p:nvPr>
        </p:nvSpPr>
        <p:spPr>
          <a:xfrm>
            <a:off x="104175" y="4717225"/>
            <a:ext cx="2797800" cy="3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62"/>
          <p:cNvSpPr txBox="1"/>
          <p:nvPr>
            <p:ph idx="3" type="subTitle"/>
          </p:nvPr>
        </p:nvSpPr>
        <p:spPr>
          <a:xfrm>
            <a:off x="6242475" y="46275"/>
            <a:ext cx="2797800" cy="3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62"/>
          <p:cNvSpPr txBox="1"/>
          <p:nvPr/>
        </p:nvSpPr>
        <p:spPr>
          <a:xfrm>
            <a:off x="332200" y="3107525"/>
            <a:ext cx="1564500" cy="615600"/>
          </a:xfrm>
          <a:prstGeom prst="rect">
            <a:avLst/>
          </a:prstGeom>
          <a:noFill/>
          <a:ln cap="flat" cmpd="sng" w="9525">
            <a:solidFill>
              <a:srgbClr val="00D4A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An industrial oven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36" name="Google Shape;436;p62"/>
          <p:cNvSpPr txBox="1"/>
          <p:nvPr/>
        </p:nvSpPr>
        <p:spPr>
          <a:xfrm>
            <a:off x="2756325" y="424275"/>
            <a:ext cx="1564500" cy="615600"/>
          </a:xfrm>
          <a:prstGeom prst="rect">
            <a:avLst/>
          </a:prstGeom>
          <a:noFill/>
          <a:ln cap="flat" cmpd="sng" w="9525">
            <a:solidFill>
              <a:srgbClr val="00D4A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A year of rent paid in advance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37" name="Google Shape;437;p62"/>
          <p:cNvSpPr txBox="1"/>
          <p:nvPr/>
        </p:nvSpPr>
        <p:spPr>
          <a:xfrm>
            <a:off x="3530225" y="1740450"/>
            <a:ext cx="1564500" cy="831300"/>
          </a:xfrm>
          <a:prstGeom prst="rect">
            <a:avLst/>
          </a:prstGeom>
          <a:noFill/>
          <a:ln cap="flat" cmpd="sng" w="9525">
            <a:solidFill>
              <a:srgbClr val="00D4A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The chairs &amp; tables in your cafe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38" name="Google Shape;438;p62"/>
          <p:cNvSpPr txBox="1"/>
          <p:nvPr/>
        </p:nvSpPr>
        <p:spPr>
          <a:xfrm>
            <a:off x="4046950" y="3272325"/>
            <a:ext cx="1564500" cy="831300"/>
          </a:xfrm>
          <a:prstGeom prst="rect">
            <a:avLst/>
          </a:prstGeom>
          <a:noFill/>
          <a:ln cap="flat" cmpd="sng" w="9525">
            <a:solidFill>
              <a:srgbClr val="00D4A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Finished products in your warehouse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39" name="Google Shape;439;p62"/>
          <p:cNvSpPr txBox="1"/>
          <p:nvPr/>
        </p:nvSpPr>
        <p:spPr>
          <a:xfrm>
            <a:off x="6288900" y="424275"/>
            <a:ext cx="1564500" cy="615600"/>
          </a:xfrm>
          <a:prstGeom prst="rect">
            <a:avLst/>
          </a:prstGeom>
          <a:noFill/>
          <a:ln cap="flat" cmpd="sng" w="9525">
            <a:solidFill>
              <a:srgbClr val="00D4A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Credit card debt to pay inventory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40" name="Google Shape;440;p62"/>
          <p:cNvSpPr txBox="1"/>
          <p:nvPr/>
        </p:nvSpPr>
        <p:spPr>
          <a:xfrm>
            <a:off x="472700" y="1444650"/>
            <a:ext cx="1564500" cy="831300"/>
          </a:xfrm>
          <a:prstGeom prst="rect">
            <a:avLst/>
          </a:prstGeom>
          <a:noFill/>
          <a:ln cap="flat" cmpd="sng" w="9525">
            <a:solidFill>
              <a:srgbClr val="00D4A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A payment you still have to pay to your supplier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41" name="Google Shape;441;p62"/>
          <p:cNvSpPr txBox="1"/>
          <p:nvPr/>
        </p:nvSpPr>
        <p:spPr>
          <a:xfrm>
            <a:off x="6471050" y="2621050"/>
            <a:ext cx="1564500" cy="831300"/>
          </a:xfrm>
          <a:prstGeom prst="rect">
            <a:avLst/>
          </a:prstGeom>
          <a:noFill/>
          <a:ln cap="flat" cmpd="sng" w="9525">
            <a:solidFill>
              <a:srgbClr val="00D4A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A bank loan that you need to repay in 2 years time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63"/>
          <p:cNvSpPr txBox="1"/>
          <p:nvPr>
            <p:ph idx="3" type="subTitle"/>
          </p:nvPr>
        </p:nvSpPr>
        <p:spPr>
          <a:xfrm>
            <a:off x="6242475" y="46275"/>
            <a:ext cx="2797800" cy="3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63"/>
          <p:cNvSpPr txBox="1"/>
          <p:nvPr/>
        </p:nvSpPr>
        <p:spPr>
          <a:xfrm>
            <a:off x="387825" y="424275"/>
            <a:ext cx="52902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Balance Sheet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Current refers to </a:t>
            </a: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assets and liabilities</a:t>
            </a: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 that are expected to change in the coming 12 months. 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E.g. the cash that is counted on 30/6/2020 will probably be used in the coming weeks. The amount will be different when we count again in 30/7/2020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E.g. Salaries are paid monthly on the 30th for the same month. This means that from the 1st until the 29th, the </a:t>
            </a:r>
            <a:r>
              <a:rPr lang="en" sz="1100">
                <a:solidFill>
                  <a:schemeClr val="dk1"/>
                </a:solidFill>
              </a:rPr>
              <a:t>business </a:t>
            </a: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has a liability on salaries (accounts payable) - they will have to pay these very soon. 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Long-term or Non-current assets and liabilities are expected to remain the same for 12+ months. 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A balance sheet is the only financial statement that is a snapshot in time. 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448" name="Google Shape;448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4825" y="140975"/>
            <a:ext cx="3055451" cy="4861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64"/>
          <p:cNvSpPr txBox="1"/>
          <p:nvPr>
            <p:ph idx="1" type="subTitle"/>
          </p:nvPr>
        </p:nvSpPr>
        <p:spPr>
          <a:xfrm>
            <a:off x="311700" y="278775"/>
            <a:ext cx="2734500" cy="3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Group Exercise: Connect the Dots</a:t>
            </a:r>
            <a:endParaRPr/>
          </a:p>
        </p:txBody>
      </p:sp>
      <p:pic>
        <p:nvPicPr>
          <p:cNvPr id="454" name="Google Shape;454;p64"/>
          <p:cNvPicPr preferRelativeResize="0"/>
          <p:nvPr/>
        </p:nvPicPr>
        <p:blipFill rotWithShape="1">
          <a:blip r:embed="rId3">
            <a:alphaModFix/>
          </a:blip>
          <a:srcRect b="0" l="0" r="0" t="12967"/>
          <a:stretch/>
        </p:blipFill>
        <p:spPr>
          <a:xfrm>
            <a:off x="5984825" y="771525"/>
            <a:ext cx="3055451" cy="4231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55" name="Google Shape;455;p64"/>
          <p:cNvGraphicFramePr/>
          <p:nvPr/>
        </p:nvGraphicFramePr>
        <p:xfrm>
          <a:off x="311700" y="938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{06214A26-020A-4D2F-B4D4-62397041E6DA}</a:tableStyleId>
              </a:tblPr>
              <a:tblGrid>
                <a:gridCol w="43404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/>
                        <a:t>Joanna from JoJoJuice….</a:t>
                      </a:r>
                      <a:endParaRPr b="1" i="1"/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Buys a new kitchen appliance  of $300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Sells 3 cakes in the cafe on Tuesday for $5 each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96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Receives an order for a juice party next month for $250, including an advance payment of $150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Pays her employees their salary of $750 in total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Gets a loan to invest in new furniture of $1200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09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Hires a marketing company for new posters costing $300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65"/>
          <p:cNvSpPr/>
          <p:nvPr/>
        </p:nvSpPr>
        <p:spPr>
          <a:xfrm>
            <a:off x="0" y="1366250"/>
            <a:ext cx="6791100" cy="2234100"/>
          </a:xfrm>
          <a:prstGeom prst="rect">
            <a:avLst/>
          </a:prstGeom>
          <a:solidFill>
            <a:srgbClr val="00D4A1">
              <a:alpha val="664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65"/>
          <p:cNvSpPr txBox="1"/>
          <p:nvPr/>
        </p:nvSpPr>
        <p:spPr>
          <a:xfrm>
            <a:off x="6040275" y="4740900"/>
            <a:ext cx="30000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Photo by</a:t>
            </a:r>
            <a:r>
              <a:rPr lang="en" sz="1000">
                <a:solidFill>
                  <a:srgbClr val="FFFFFF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3" name="Google Shape;463;p65"/>
          <p:cNvSpPr txBox="1"/>
          <p:nvPr/>
        </p:nvSpPr>
        <p:spPr>
          <a:xfrm>
            <a:off x="657325" y="1663700"/>
            <a:ext cx="5981700" cy="10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Summary?</a:t>
            </a:r>
            <a:endParaRPr b="1" sz="2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66"/>
          <p:cNvSpPr txBox="1"/>
          <p:nvPr>
            <p:ph idx="1" type="subTitle"/>
          </p:nvPr>
        </p:nvSpPr>
        <p:spPr>
          <a:xfrm>
            <a:off x="311700" y="278775"/>
            <a:ext cx="3183600" cy="3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469" name="Google Shape;469;p66"/>
          <p:cNvSpPr txBox="1"/>
          <p:nvPr>
            <p:ph idx="3" type="body"/>
          </p:nvPr>
        </p:nvSpPr>
        <p:spPr>
          <a:xfrm>
            <a:off x="311700" y="1387525"/>
            <a:ext cx="8291400" cy="20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/>
              <a:t>Financial administration encompasses A LOT. 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/>
              <a:t>It is not just about recording sales and expenses, but also about the big network of people that have different information needs and </a:t>
            </a:r>
            <a:r>
              <a:rPr lang="en"/>
              <a:t>authorities. 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/>
              <a:t>If done properly from the start, it will save </a:t>
            </a:r>
            <a:r>
              <a:rPr i="1" lang="en"/>
              <a:t>a lot</a:t>
            </a:r>
            <a:r>
              <a:rPr lang="en"/>
              <a:t> of time when you do your taxes or want to talk to external investors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/>
              <a:t>The 3 financial statements are all intertwined, but used to collect different types of information and insights.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/>
              <a:t>You use your financial administration to look at the past (how did I do last year?) and the future (what can I do next year?)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Google Shape;474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67"/>
          <p:cNvSpPr/>
          <p:nvPr/>
        </p:nvSpPr>
        <p:spPr>
          <a:xfrm>
            <a:off x="0" y="1366250"/>
            <a:ext cx="6791100" cy="2474700"/>
          </a:xfrm>
          <a:prstGeom prst="rect">
            <a:avLst/>
          </a:prstGeom>
          <a:solidFill>
            <a:srgbClr val="00D4A1">
              <a:alpha val="664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67"/>
          <p:cNvSpPr txBox="1"/>
          <p:nvPr/>
        </p:nvSpPr>
        <p:spPr>
          <a:xfrm>
            <a:off x="6040275" y="4740900"/>
            <a:ext cx="30000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Photo by</a:t>
            </a:r>
            <a:r>
              <a:rPr lang="en" sz="1000">
                <a:solidFill>
                  <a:srgbClr val="FFFFFF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7" name="Google Shape;477;p67"/>
          <p:cNvSpPr txBox="1"/>
          <p:nvPr/>
        </p:nvSpPr>
        <p:spPr>
          <a:xfrm>
            <a:off x="657325" y="1663700"/>
            <a:ext cx="5981700" cy="10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HOMEWORK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sz="2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Use the templates to make your financial statements</a:t>
            </a:r>
            <a:r>
              <a:rPr b="1" lang="en" sz="2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sz="2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We will use these in the next lesson! </a:t>
            </a:r>
            <a:endParaRPr sz="2100">
              <a:solidFill>
                <a:srgbClr val="FFFFFF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NE PPT Templat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NE PPT Templat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CEB728022BDB4C9E4E26EBBB4E1AC5" ma:contentTypeVersion="17" ma:contentTypeDescription="Een nieuw document maken." ma:contentTypeScope="" ma:versionID="996c10046ea2dadc73eefe194d29cde4">
  <xsd:schema xmlns:xsd="http://www.w3.org/2001/XMLSchema" xmlns:xs="http://www.w3.org/2001/XMLSchema" xmlns:p="http://schemas.microsoft.com/office/2006/metadata/properties" xmlns:ns2="7b709aad-9b9f-4004-abbd-4101246712c1" xmlns:ns3="48be767b-7bd8-44de-b90e-566d010332d4" targetNamespace="http://schemas.microsoft.com/office/2006/metadata/properties" ma:root="true" ma:fieldsID="803c531b7bb1903874c5f36d9f3bc517" ns2:_="" ns3:_="">
    <xsd:import namespace="7b709aad-9b9f-4004-abbd-4101246712c1"/>
    <xsd:import namespace="48be767b-7bd8-44de-b90e-566d010332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709aad-9b9f-4004-abbd-4101246712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f181ee4f-0e65-40ad-9fd1-9003dc2473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be767b-7bd8-44de-b90e-566d010332d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1b42361-8e26-482d-b181-a16396aa4f72}" ma:internalName="TaxCatchAll" ma:showField="CatchAllData" ma:web="48be767b-7bd8-44de-b90e-566d010332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8be767b-7bd8-44de-b90e-566d010332d4" xsi:nil="true"/>
    <lcf76f155ced4ddcb4097134ff3c332f xmlns="7b709aad-9b9f-4004-abbd-4101246712c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9528D38-77F4-4BFA-8092-1D93D2534482}"/>
</file>

<file path=customXml/itemProps2.xml><?xml version="1.0" encoding="utf-8"?>
<ds:datastoreItem xmlns:ds="http://schemas.openxmlformats.org/officeDocument/2006/customXml" ds:itemID="{543909D9-EE2D-492F-BF44-1716288BE7A6}"/>
</file>

<file path=customXml/itemProps3.xml><?xml version="1.0" encoding="utf-8"?>
<ds:datastoreItem xmlns:ds="http://schemas.openxmlformats.org/officeDocument/2006/customXml" ds:itemID="{8F2888B6-B925-473A-A2CA-02E42A887679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0x01010078CEB728022BDB4C9E4E26EBBB4E1AC5</vt:lpwstr>
  </property>
</Properties>
</file>